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2.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9" r:id="rId2"/>
    <p:sldId id="307" r:id="rId3"/>
    <p:sldId id="290" r:id="rId4"/>
    <p:sldId id="296" r:id="rId5"/>
    <p:sldId id="319" r:id="rId6"/>
    <p:sldId id="355" r:id="rId7"/>
    <p:sldId id="349" r:id="rId8"/>
    <p:sldId id="321" r:id="rId9"/>
    <p:sldId id="356" r:id="rId10"/>
    <p:sldId id="357" r:id="rId11"/>
    <p:sldId id="350" r:id="rId12"/>
    <p:sldId id="358" r:id="rId13"/>
    <p:sldId id="359" r:id="rId14"/>
    <p:sldId id="360" r:id="rId15"/>
    <p:sldId id="361" r:id="rId16"/>
    <p:sldId id="354" r:id="rId17"/>
  </p:sldIdLst>
  <p:sldSz cx="9144000" cy="5143500" type="screen16x9"/>
  <p:notesSz cx="6858000" cy="9144000"/>
  <p:custDataLst>
    <p:tags r:id="rId19"/>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4">
          <p15:clr>
            <a:srgbClr val="A4A3A4"/>
          </p15:clr>
        </p15:guide>
        <p15:guide id="2" pos="29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317" autoAdjust="0"/>
  </p:normalViewPr>
  <p:slideViewPr>
    <p:cSldViewPr snapToGrid="0">
      <p:cViewPr varScale="1">
        <p:scale>
          <a:sx n="80" d="100"/>
          <a:sy n="80" d="100"/>
        </p:scale>
        <p:origin x="63" y="171"/>
      </p:cViewPr>
      <p:guideLst>
        <p:guide orient="horz" pos="1694"/>
        <p:guide pos="2915"/>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F76E1-6CAC-44DF-93C7-FF6F3621D3CA}" type="datetimeFigureOut">
              <a:rPr lang="zh-CN" altLang="en-US" smtClean="0"/>
              <a:t>2020/4/25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34547-E012-4F67-9E38-BBECC823980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C2C143-F062-47FD-B908-DF702BAE4DB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10</a:t>
            </a:fld>
            <a:endParaRPr lang="zh-CN" altLang="en-US"/>
          </a:p>
        </p:txBody>
      </p:sp>
    </p:spTree>
    <p:extLst>
      <p:ext uri="{BB962C8B-B14F-4D97-AF65-F5344CB8AC3E}">
        <p14:creationId xmlns:p14="http://schemas.microsoft.com/office/powerpoint/2010/main" val="3374208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12</a:t>
            </a:fld>
            <a:endParaRPr lang="zh-CN" altLang="en-US"/>
          </a:p>
        </p:txBody>
      </p:sp>
    </p:spTree>
    <p:extLst>
      <p:ext uri="{BB962C8B-B14F-4D97-AF65-F5344CB8AC3E}">
        <p14:creationId xmlns:p14="http://schemas.microsoft.com/office/powerpoint/2010/main" val="94589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13</a:t>
            </a:fld>
            <a:endParaRPr lang="zh-CN" altLang="en-US"/>
          </a:p>
        </p:txBody>
      </p:sp>
    </p:spTree>
    <p:extLst>
      <p:ext uri="{BB962C8B-B14F-4D97-AF65-F5344CB8AC3E}">
        <p14:creationId xmlns:p14="http://schemas.microsoft.com/office/powerpoint/2010/main" val="3076009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14</a:t>
            </a:fld>
            <a:endParaRPr lang="zh-CN" altLang="en-US"/>
          </a:p>
        </p:txBody>
      </p:sp>
    </p:spTree>
    <p:extLst>
      <p:ext uri="{BB962C8B-B14F-4D97-AF65-F5344CB8AC3E}">
        <p14:creationId xmlns:p14="http://schemas.microsoft.com/office/powerpoint/2010/main" val="2000276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15</a:t>
            </a:fld>
            <a:endParaRPr lang="zh-CN" altLang="en-US"/>
          </a:p>
        </p:txBody>
      </p:sp>
    </p:spTree>
    <p:extLst>
      <p:ext uri="{BB962C8B-B14F-4D97-AF65-F5344CB8AC3E}">
        <p14:creationId xmlns:p14="http://schemas.microsoft.com/office/powerpoint/2010/main" val="1689888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C2C143-F062-47FD-B908-DF702BAE4DB8}"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6</a:t>
            </a:fld>
            <a:endParaRPr lang="zh-CN" altLang="en-US"/>
          </a:p>
        </p:txBody>
      </p:sp>
    </p:spTree>
    <p:extLst>
      <p:ext uri="{BB962C8B-B14F-4D97-AF65-F5344CB8AC3E}">
        <p14:creationId xmlns:p14="http://schemas.microsoft.com/office/powerpoint/2010/main" val="2152155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B34547-E012-4F67-9E38-BBECC8239803}" type="slidenum">
              <a:rPr lang="zh-CN" altLang="en-US" smtClean="0"/>
              <a:t>9</a:t>
            </a:fld>
            <a:endParaRPr lang="zh-CN" altLang="en-US"/>
          </a:p>
        </p:txBody>
      </p:sp>
    </p:spTree>
    <p:extLst>
      <p:ext uri="{BB962C8B-B14F-4D97-AF65-F5344CB8AC3E}">
        <p14:creationId xmlns:p14="http://schemas.microsoft.com/office/powerpoint/2010/main" val="3306769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三部分">
    <p:spTree>
      <p:nvGrpSpPr>
        <p:cNvPr id="1" name=""/>
        <p:cNvGrpSpPr/>
        <p:nvPr/>
      </p:nvGrpSpPr>
      <p:grpSpPr>
        <a:xfrm>
          <a:off x="0" y="0"/>
          <a:ext cx="0" cy="0"/>
          <a:chOff x="0" y="0"/>
          <a:chExt cx="0" cy="0"/>
        </a:xfrm>
      </p:grpSpPr>
      <p:grpSp>
        <p:nvGrpSpPr>
          <p:cNvPr id="14" name="组合 13"/>
          <p:cNvGrpSpPr/>
          <p:nvPr userDrawn="1"/>
        </p:nvGrpSpPr>
        <p:grpSpPr>
          <a:xfrm>
            <a:off x="428433" y="628030"/>
            <a:ext cx="8204942" cy="617221"/>
            <a:chOff x="440954" y="748080"/>
            <a:chExt cx="8204942" cy="617221"/>
          </a:xfrm>
        </p:grpSpPr>
        <p:pic>
          <p:nvPicPr>
            <p:cNvPr id="15" name="图片 14"/>
            <p:cNvPicPr>
              <a:picLocks noChangeAspect="1"/>
            </p:cNvPicPr>
            <p:nvPr/>
          </p:nvPicPr>
          <p:blipFill rotWithShape="1">
            <a:blip r:embed="rId2" cstate="screen"/>
            <a:srcRect l="16900" t="18119" r="16607" b="69949"/>
            <a:stretch>
              <a:fillRect/>
            </a:stretch>
          </p:blipFill>
          <p:spPr>
            <a:xfrm>
              <a:off x="1485900" y="748080"/>
              <a:ext cx="6115050" cy="617221"/>
            </a:xfrm>
            <a:prstGeom prst="rect">
              <a:avLst/>
            </a:prstGeom>
          </p:spPr>
        </p:pic>
        <p:pic>
          <p:nvPicPr>
            <p:cNvPr id="16" name="图片 15"/>
            <p:cNvPicPr>
              <a:picLocks noChangeAspect="1"/>
            </p:cNvPicPr>
            <p:nvPr/>
          </p:nvPicPr>
          <p:blipFill rotWithShape="1">
            <a:blip r:embed="rId3" cstate="screen"/>
            <a:srcRect/>
            <a:stretch>
              <a:fillRect/>
            </a:stretch>
          </p:blipFill>
          <p:spPr>
            <a:xfrm>
              <a:off x="440954" y="748080"/>
              <a:ext cx="1362446" cy="617221"/>
            </a:xfrm>
            <a:prstGeom prst="rect">
              <a:avLst/>
            </a:prstGeom>
          </p:spPr>
        </p:pic>
        <p:pic>
          <p:nvPicPr>
            <p:cNvPr id="17" name="图片 16"/>
            <p:cNvPicPr>
              <a:picLocks noChangeAspect="1"/>
            </p:cNvPicPr>
            <p:nvPr/>
          </p:nvPicPr>
          <p:blipFill rotWithShape="1">
            <a:blip r:embed="rId4" cstate="screen"/>
            <a:srcRect/>
            <a:stretch>
              <a:fillRect/>
            </a:stretch>
          </p:blipFill>
          <p:spPr>
            <a:xfrm>
              <a:off x="7367588" y="748080"/>
              <a:ext cx="1278308" cy="61722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四部分">
    <p:spTree>
      <p:nvGrpSpPr>
        <p:cNvPr id="1" name=""/>
        <p:cNvGrpSpPr/>
        <p:nvPr/>
      </p:nvGrpSpPr>
      <p:grpSpPr>
        <a:xfrm>
          <a:off x="0" y="0"/>
          <a:ext cx="0" cy="0"/>
          <a:chOff x="0" y="0"/>
          <a:chExt cx="0" cy="0"/>
        </a:xfrm>
      </p:grpSpPr>
      <p:grpSp>
        <p:nvGrpSpPr>
          <p:cNvPr id="14" name="组合 13"/>
          <p:cNvGrpSpPr/>
          <p:nvPr userDrawn="1"/>
        </p:nvGrpSpPr>
        <p:grpSpPr>
          <a:xfrm>
            <a:off x="428433" y="628030"/>
            <a:ext cx="8204942" cy="617221"/>
            <a:chOff x="440954" y="748080"/>
            <a:chExt cx="8204942" cy="617221"/>
          </a:xfrm>
        </p:grpSpPr>
        <p:pic>
          <p:nvPicPr>
            <p:cNvPr id="15" name="图片 14"/>
            <p:cNvPicPr>
              <a:picLocks noChangeAspect="1"/>
            </p:cNvPicPr>
            <p:nvPr/>
          </p:nvPicPr>
          <p:blipFill rotWithShape="1">
            <a:blip r:embed="rId2" cstate="screen"/>
            <a:srcRect l="16900" t="18119" r="16607" b="69949"/>
            <a:stretch>
              <a:fillRect/>
            </a:stretch>
          </p:blipFill>
          <p:spPr>
            <a:xfrm>
              <a:off x="1485900" y="748080"/>
              <a:ext cx="6115050" cy="617221"/>
            </a:xfrm>
            <a:prstGeom prst="rect">
              <a:avLst/>
            </a:prstGeom>
          </p:spPr>
        </p:pic>
        <p:pic>
          <p:nvPicPr>
            <p:cNvPr id="16" name="图片 15"/>
            <p:cNvPicPr>
              <a:picLocks noChangeAspect="1"/>
            </p:cNvPicPr>
            <p:nvPr/>
          </p:nvPicPr>
          <p:blipFill rotWithShape="1">
            <a:blip r:embed="rId3" cstate="screen"/>
            <a:srcRect/>
            <a:stretch>
              <a:fillRect/>
            </a:stretch>
          </p:blipFill>
          <p:spPr>
            <a:xfrm>
              <a:off x="440954" y="748080"/>
              <a:ext cx="1362446" cy="617221"/>
            </a:xfrm>
            <a:prstGeom prst="rect">
              <a:avLst/>
            </a:prstGeom>
          </p:spPr>
        </p:pic>
        <p:pic>
          <p:nvPicPr>
            <p:cNvPr id="17" name="图片 16"/>
            <p:cNvPicPr>
              <a:picLocks noChangeAspect="1"/>
            </p:cNvPicPr>
            <p:nvPr/>
          </p:nvPicPr>
          <p:blipFill rotWithShape="1">
            <a:blip r:embed="rId4" cstate="screen"/>
            <a:srcRect/>
            <a:stretch>
              <a:fillRect/>
            </a:stretch>
          </p:blipFill>
          <p:spPr>
            <a:xfrm>
              <a:off x="7367588" y="748080"/>
              <a:ext cx="1278308" cy="617221"/>
            </a:xfrm>
            <a:prstGeom prst="rect">
              <a:avLst/>
            </a:prstGeom>
          </p:spPr>
        </p:pic>
      </p:grpSp>
      <p:sp>
        <p:nvSpPr>
          <p:cNvPr id="18" name="矩形 17"/>
          <p:cNvSpPr/>
          <p:nvPr userDrawn="1"/>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新时代党的组织路线下党员干部的担当</a:t>
            </a:r>
          </a:p>
        </p:txBody>
      </p:sp>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矩形 3"/>
          <p:cNvSpPr/>
          <p:nvPr userDrawn="1"/>
        </p:nvSpPr>
        <p:spPr>
          <a:xfrm>
            <a:off x="305693" y="4897279"/>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模板下载：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www.1ppt.com/moban/     </a:t>
            </a:r>
            <a:r>
              <a:rPr kumimoji="0" lang="zh-CN" altLang="en-US" sz="100" b="0" i="0" u="none" strike="noStrike" kern="0" cap="none" spc="0" normalizeH="0" baseline="0" noProof="0" dirty="0">
                <a:ln>
                  <a:noFill/>
                </a:ln>
                <a:solidFill>
                  <a:schemeClr val="accent2">
                    <a:lumMod val="20000"/>
                    <a:lumOff val="80000"/>
                  </a:schemeClr>
                </a:solidFill>
                <a:effectLst/>
                <a:uLnTx/>
                <a:uFillTx/>
              </a:rPr>
              <a:t>行业</a:t>
            </a: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模板：</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节日</a:t>
            </a: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模板：</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www.1ppt.com/jieri/           PPT</a:t>
            </a:r>
            <a:r>
              <a:rPr kumimoji="0" lang="zh-CN" altLang="en-US" sz="100" b="0" i="0" u="none" strike="noStrike" kern="0" cap="none" spc="0" normalizeH="0" baseline="0" noProof="0" dirty="0">
                <a:ln>
                  <a:noFill/>
                </a:ln>
                <a:solidFill>
                  <a:schemeClr val="accent2">
                    <a:lumMod val="20000"/>
                    <a:lumOff val="80000"/>
                  </a:schemeClr>
                </a:solidFill>
                <a:effectLst/>
                <a:uLnTx/>
                <a:uFillTx/>
              </a:rPr>
              <a:t>素材下载：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背景图片：</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www.1ppt.com/beijing/      PPT</a:t>
            </a:r>
            <a:r>
              <a:rPr kumimoji="0" lang="zh-CN" altLang="en-US" sz="100" b="0" i="0" u="none" strike="noStrike" kern="0" cap="none" spc="0" normalizeH="0" baseline="0" noProof="0" dirty="0">
                <a:ln>
                  <a:noFill/>
                </a:ln>
                <a:solidFill>
                  <a:schemeClr val="accent2">
                    <a:lumMod val="20000"/>
                    <a:lumOff val="80000"/>
                  </a:schemeClr>
                </a:solidFill>
                <a:effectLst/>
                <a:uLnTx/>
                <a:uFillTx/>
              </a:rPr>
              <a:t>图表下载：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优秀</a:t>
            </a: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www.1ppt.com/xiazai/        PPT</a:t>
            </a:r>
            <a:r>
              <a:rPr kumimoji="0" lang="zh-CN" altLang="en-US" sz="100" b="0" i="0" u="none" strike="noStrike" kern="0" cap="none" spc="0" normalizeH="0" baseline="0" noProof="0" dirty="0">
                <a:ln>
                  <a:noFill/>
                </a:ln>
                <a:solidFill>
                  <a:schemeClr val="accent2">
                    <a:lumMod val="20000"/>
                    <a:lumOff val="80000"/>
                  </a:schemeClr>
                </a:solidFill>
                <a:effectLst/>
                <a:uLnTx/>
                <a:uFillTx/>
              </a:rPr>
              <a:t>教程： </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Word</a:t>
            </a:r>
            <a:r>
              <a:rPr kumimoji="0" lang="zh-CN" altLang="en-US" sz="100" b="0" i="0" u="none" strike="noStrike" kern="0" cap="none" spc="0" normalizeH="0" baseline="0" noProof="0" dirty="0">
                <a:ln>
                  <a:noFill/>
                </a:ln>
                <a:solidFill>
                  <a:schemeClr val="accent2">
                    <a:lumMod val="20000"/>
                    <a:lumOff val="80000"/>
                  </a:schemeClr>
                </a:solidFill>
                <a:effectLst/>
                <a:uLnTx/>
                <a:uFillTx/>
              </a:rPr>
              <a:t>教程： </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www.1ppt.com/word/              Excel</a:t>
            </a:r>
            <a:r>
              <a:rPr kumimoji="0" lang="zh-CN" altLang="en-US" sz="100" b="0" i="0" u="none" strike="noStrike" kern="0" cap="none" spc="0" normalizeH="0" baseline="0" noProof="0" dirty="0">
                <a:ln>
                  <a:noFill/>
                </a:ln>
                <a:solidFill>
                  <a:schemeClr val="accent2">
                    <a:lumMod val="20000"/>
                    <a:lumOff val="80000"/>
                  </a:schemeClr>
                </a:solidFill>
                <a:effectLst/>
                <a:uLnTx/>
                <a:uFillTx/>
              </a:rPr>
              <a:t>教程：</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资料下载：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www.1ppt.com/ziliao/                PPT</a:t>
            </a:r>
            <a:r>
              <a:rPr kumimoji="0" lang="zh-CN" altLang="en-US" sz="100" b="0" i="0" u="none" strike="noStrike" kern="0" cap="none" spc="0" normalizeH="0" baseline="0" noProof="0" dirty="0">
                <a:ln>
                  <a:noFill/>
                </a:ln>
                <a:solidFill>
                  <a:schemeClr val="accent2">
                    <a:lumMod val="20000"/>
                    <a:lumOff val="80000"/>
                  </a:schemeClr>
                </a:solidFill>
                <a:effectLst/>
                <a:uLnTx/>
                <a:uFillTx/>
              </a:rPr>
              <a:t>课件下载：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范文下载：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www.1ppt.com/fanwen/             </a:t>
            </a:r>
            <a:r>
              <a:rPr kumimoji="0" lang="zh-CN" altLang="en-US" sz="100" b="0" i="0" u="none" strike="noStrike" kern="0" cap="none" spc="0" normalizeH="0" baseline="0" noProof="0" dirty="0">
                <a:ln>
                  <a:noFill/>
                </a:ln>
                <a:solidFill>
                  <a:schemeClr val="accent2">
                    <a:lumMod val="20000"/>
                    <a:lumOff val="80000"/>
                  </a:schemeClr>
                </a:solidFill>
                <a:effectLst/>
                <a:uLnTx/>
                <a:uFillTx/>
              </a:rPr>
              <a:t>试卷下载：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教案下载：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字体下载：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 </a:t>
            </a:r>
            <a:endParaRPr kumimoji="0" lang="zh-CN" altLang="en-US" sz="100" b="0" i="0" u="none" strike="noStrike" kern="0" cap="none" spc="0" normalizeH="0" baseline="0" noProof="0" dirty="0">
              <a:ln>
                <a:noFill/>
              </a:ln>
              <a:solidFill>
                <a:schemeClr val="accent2">
                  <a:lumMod val="20000"/>
                  <a:lumOff val="80000"/>
                </a:schemeClr>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notesSlide" Target="../notesSlides/notesSlide3.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screen"/>
          <a:srcRect/>
          <a:stretch>
            <a:fillRect/>
          </a:stretch>
        </p:blipFill>
        <p:spPr>
          <a:xfrm>
            <a:off x="2233234" y="2850891"/>
            <a:ext cx="5074856" cy="1907156"/>
          </a:xfrm>
          <a:custGeom>
            <a:avLst/>
            <a:gdLst>
              <a:gd name="connsiteX0" fmla="*/ 0 w 6766475"/>
              <a:gd name="connsiteY0" fmla="*/ 0 h 2542875"/>
              <a:gd name="connsiteX1" fmla="*/ 6766475 w 6766475"/>
              <a:gd name="connsiteY1" fmla="*/ 0 h 2542875"/>
              <a:gd name="connsiteX2" fmla="*/ 6766475 w 6766475"/>
              <a:gd name="connsiteY2" fmla="*/ 2542875 h 2542875"/>
              <a:gd name="connsiteX3" fmla="*/ 0 w 6766475"/>
              <a:gd name="connsiteY3" fmla="*/ 2542875 h 2542875"/>
            </a:gdLst>
            <a:ahLst/>
            <a:cxnLst>
              <a:cxn ang="0">
                <a:pos x="connsiteX0" y="connsiteY0"/>
              </a:cxn>
              <a:cxn ang="0">
                <a:pos x="connsiteX1" y="connsiteY1"/>
              </a:cxn>
              <a:cxn ang="0">
                <a:pos x="connsiteX2" y="connsiteY2"/>
              </a:cxn>
              <a:cxn ang="0">
                <a:pos x="connsiteX3" y="connsiteY3"/>
              </a:cxn>
            </a:cxnLst>
            <a:rect l="l" t="t" r="r" b="b"/>
            <a:pathLst>
              <a:path w="6766475" h="2542875">
                <a:moveTo>
                  <a:pt x="0" y="0"/>
                </a:moveTo>
                <a:lnTo>
                  <a:pt x="6766475" y="0"/>
                </a:lnTo>
                <a:lnTo>
                  <a:pt x="6766475" y="2542875"/>
                </a:lnTo>
                <a:lnTo>
                  <a:pt x="0" y="2542875"/>
                </a:lnTo>
                <a:close/>
              </a:path>
            </a:pathLst>
          </a:custGeom>
        </p:spPr>
      </p:pic>
      <p:pic>
        <p:nvPicPr>
          <p:cNvPr id="21" name="图片 20"/>
          <p:cNvPicPr>
            <a:picLocks noChangeAspect="1"/>
          </p:cNvPicPr>
          <p:nvPr/>
        </p:nvPicPr>
        <p:blipFill rotWithShape="1">
          <a:blip r:embed="rId4" cstate="screen"/>
          <a:srcRect/>
          <a:stretch>
            <a:fillRect/>
          </a:stretch>
        </p:blipFill>
        <p:spPr>
          <a:xfrm>
            <a:off x="413897" y="340263"/>
            <a:ext cx="1563054" cy="880570"/>
          </a:xfrm>
          <a:custGeom>
            <a:avLst/>
            <a:gdLst>
              <a:gd name="connsiteX0" fmla="*/ 0 w 1477288"/>
              <a:gd name="connsiteY0" fmla="*/ 0 h 832252"/>
              <a:gd name="connsiteX1" fmla="*/ 1477288 w 1477288"/>
              <a:gd name="connsiteY1" fmla="*/ 0 h 832252"/>
              <a:gd name="connsiteX2" fmla="*/ 1477288 w 1477288"/>
              <a:gd name="connsiteY2" fmla="*/ 832252 h 832252"/>
              <a:gd name="connsiteX3" fmla="*/ 0 w 1477288"/>
              <a:gd name="connsiteY3" fmla="*/ 832252 h 832252"/>
            </a:gdLst>
            <a:ahLst/>
            <a:cxnLst>
              <a:cxn ang="0">
                <a:pos x="connsiteX0" y="connsiteY0"/>
              </a:cxn>
              <a:cxn ang="0">
                <a:pos x="connsiteX1" y="connsiteY1"/>
              </a:cxn>
              <a:cxn ang="0">
                <a:pos x="connsiteX2" y="connsiteY2"/>
              </a:cxn>
              <a:cxn ang="0">
                <a:pos x="connsiteX3" y="connsiteY3"/>
              </a:cxn>
            </a:cxnLst>
            <a:rect l="l" t="t" r="r" b="b"/>
            <a:pathLst>
              <a:path w="1477288" h="832252">
                <a:moveTo>
                  <a:pt x="0" y="0"/>
                </a:moveTo>
                <a:lnTo>
                  <a:pt x="1477288" y="0"/>
                </a:lnTo>
                <a:lnTo>
                  <a:pt x="1477288" y="832252"/>
                </a:lnTo>
                <a:lnTo>
                  <a:pt x="0" y="832252"/>
                </a:lnTo>
                <a:close/>
              </a:path>
            </a:pathLst>
          </a:custGeom>
        </p:spPr>
      </p:pic>
      <p:pic>
        <p:nvPicPr>
          <p:cNvPr id="12" name="图片 11"/>
          <p:cNvPicPr>
            <a:picLocks noChangeAspect="1"/>
          </p:cNvPicPr>
          <p:nvPr/>
        </p:nvPicPr>
        <p:blipFill rotWithShape="1">
          <a:blip r:embed="rId5" cstate="screen"/>
          <a:srcRect/>
          <a:stretch>
            <a:fillRect/>
          </a:stretch>
        </p:blipFill>
        <p:spPr>
          <a:xfrm flipH="1">
            <a:off x="4922929" y="3267431"/>
            <a:ext cx="4221051" cy="1535806"/>
          </a:xfrm>
          <a:prstGeom prst="rect">
            <a:avLst/>
          </a:prstGeom>
        </p:spPr>
      </p:pic>
      <p:pic>
        <p:nvPicPr>
          <p:cNvPr id="13" name="图片 12"/>
          <p:cNvPicPr>
            <a:picLocks noChangeAspect="1"/>
          </p:cNvPicPr>
          <p:nvPr/>
        </p:nvPicPr>
        <p:blipFill rotWithShape="1">
          <a:blip r:embed="rId5" cstate="screen"/>
          <a:srcRect/>
          <a:stretch>
            <a:fillRect/>
          </a:stretch>
        </p:blipFill>
        <p:spPr>
          <a:xfrm>
            <a:off x="-20" y="3288357"/>
            <a:ext cx="4221051" cy="1535806"/>
          </a:xfrm>
          <a:prstGeom prst="rect">
            <a:avLst/>
          </a:prstGeom>
        </p:spPr>
      </p:pic>
      <p:pic>
        <p:nvPicPr>
          <p:cNvPr id="16" name="图片 15"/>
          <p:cNvPicPr>
            <a:picLocks noChangeAspect="1"/>
          </p:cNvPicPr>
          <p:nvPr/>
        </p:nvPicPr>
        <p:blipFill rotWithShape="1">
          <a:blip r:embed="rId6" cstate="screen"/>
          <a:srcRect/>
          <a:stretch>
            <a:fillRect/>
          </a:stretch>
        </p:blipFill>
        <p:spPr>
          <a:xfrm flipH="1">
            <a:off x="5526415" y="3433245"/>
            <a:ext cx="2518349" cy="1090535"/>
          </a:xfrm>
          <a:prstGeom prst="rect">
            <a:avLst/>
          </a:prstGeom>
        </p:spPr>
      </p:pic>
      <p:pic>
        <p:nvPicPr>
          <p:cNvPr id="15" name="图片 14"/>
          <p:cNvPicPr>
            <a:picLocks noChangeAspect="1"/>
          </p:cNvPicPr>
          <p:nvPr/>
        </p:nvPicPr>
        <p:blipFill rotWithShape="1">
          <a:blip r:embed="rId6" cstate="screen"/>
          <a:srcRect/>
          <a:stretch>
            <a:fillRect/>
          </a:stretch>
        </p:blipFill>
        <p:spPr>
          <a:xfrm>
            <a:off x="1017199" y="3490065"/>
            <a:ext cx="2518349" cy="1090535"/>
          </a:xfrm>
          <a:prstGeom prst="rect">
            <a:avLst/>
          </a:prstGeom>
        </p:spPr>
      </p:pic>
      <p:pic>
        <p:nvPicPr>
          <p:cNvPr id="14" name="图片 13"/>
          <p:cNvPicPr>
            <a:picLocks noChangeAspect="1"/>
          </p:cNvPicPr>
          <p:nvPr/>
        </p:nvPicPr>
        <p:blipFill rotWithShape="1">
          <a:blip r:embed="rId7" cstate="screen"/>
          <a:srcRect t="66448" b="550"/>
          <a:stretch>
            <a:fillRect/>
          </a:stretch>
        </p:blipFill>
        <p:spPr>
          <a:xfrm>
            <a:off x="-20" y="3433379"/>
            <a:ext cx="9144000" cy="1506829"/>
          </a:xfrm>
          <a:prstGeom prst="rect">
            <a:avLst/>
          </a:prstGeom>
        </p:spPr>
      </p:pic>
      <p:sp>
        <p:nvSpPr>
          <p:cNvPr id="100" name="文本框 99"/>
          <p:cNvSpPr txBox="1"/>
          <p:nvPr/>
        </p:nvSpPr>
        <p:spPr>
          <a:xfrm>
            <a:off x="679368" y="974812"/>
            <a:ext cx="7785223" cy="784830"/>
          </a:xfrm>
          <a:prstGeom prst="rect">
            <a:avLst/>
          </a:prstGeom>
          <a:noFill/>
          <a:ln w="9525">
            <a:noFill/>
          </a:ln>
        </p:spPr>
        <p:txBody>
          <a:bodyPr wrap="square">
            <a:spAutoFit/>
          </a:bodyPr>
          <a:lstStyle/>
          <a:p>
            <a:pPr algn="ctr"/>
            <a:r>
              <a:rPr lang="zh-CN" altLang="en-US" sz="4500" b="1" dirty="0">
                <a:solidFill>
                  <a:srgbClr val="D7000F"/>
                </a:solidFill>
                <a:latin typeface="微软雅黑" panose="020B0503020204020204" charset="-122"/>
                <a:ea typeface="微软雅黑" panose="020B0503020204020204" charset="-122"/>
              </a:rPr>
              <a:t>十九大精神之文化自信</a:t>
            </a:r>
          </a:p>
        </p:txBody>
      </p:sp>
      <p:sp>
        <p:nvSpPr>
          <p:cNvPr id="18" name="矩形 17"/>
          <p:cNvSpPr/>
          <p:nvPr/>
        </p:nvSpPr>
        <p:spPr>
          <a:xfrm>
            <a:off x="327537" y="2134044"/>
            <a:ext cx="8354183" cy="1289905"/>
          </a:xfrm>
          <a:prstGeom prst="rect">
            <a:avLst/>
          </a:prstGeom>
        </p:spPr>
        <p:txBody>
          <a:bodyPr wrap="square">
            <a:spAutoFit/>
          </a:bodyPr>
          <a:lstStyle/>
          <a:p>
            <a:pPr defTabSz="914400" fontAlgn="base">
              <a:lnSpc>
                <a:spcPct val="150000"/>
              </a:lnSpc>
              <a:spcBef>
                <a:spcPct val="0"/>
              </a:spcBef>
              <a:spcAft>
                <a:spcPct val="0"/>
              </a:spcAft>
              <a:defRPr/>
            </a:pPr>
            <a:r>
              <a:rPr lang="zh-CN" altLang="en-US" sz="1800" kern="0" dirty="0">
                <a:ln w="3175">
                  <a:noFill/>
                </a:ln>
                <a:latin typeface="微软雅黑" panose="020B0503020204020204" charset="-122"/>
                <a:ea typeface="微软雅黑" panose="020B0503020204020204" charset="-122"/>
              </a:rPr>
              <a:t>汇报人：高培杰</a:t>
            </a:r>
            <a:endParaRPr lang="en-US" altLang="zh-CN" sz="1800" kern="0" dirty="0">
              <a:ln w="3175">
                <a:noFill/>
              </a:ln>
              <a:latin typeface="微软雅黑" panose="020B0503020204020204" charset="-122"/>
              <a:ea typeface="微软雅黑" panose="020B0503020204020204" charset="-122"/>
            </a:endParaRPr>
          </a:p>
          <a:p>
            <a:pPr defTabSz="914400" fontAlgn="base">
              <a:lnSpc>
                <a:spcPct val="150000"/>
              </a:lnSpc>
              <a:spcBef>
                <a:spcPct val="0"/>
              </a:spcBef>
              <a:spcAft>
                <a:spcPct val="0"/>
              </a:spcAft>
              <a:defRPr/>
            </a:pPr>
            <a:r>
              <a:rPr lang="en-US" altLang="zh-CN" sz="1800" kern="0" dirty="0">
                <a:ln w="3175">
                  <a:noFill/>
                </a:ln>
                <a:latin typeface="微软雅黑" panose="020B0503020204020204" charset="-122"/>
                <a:ea typeface="微软雅黑" panose="020B0503020204020204" charset="-122"/>
              </a:rPr>
              <a:t>PPT</a:t>
            </a:r>
            <a:r>
              <a:rPr lang="zh-CN" altLang="en-US" sz="1800" kern="0" dirty="0">
                <a:ln w="3175">
                  <a:noFill/>
                </a:ln>
                <a:latin typeface="微软雅黑" panose="020B0503020204020204" charset="-122"/>
                <a:ea typeface="微软雅黑" panose="020B0503020204020204" charset="-122"/>
              </a:rPr>
              <a:t>制作：刘梓瑄</a:t>
            </a:r>
            <a:endParaRPr lang="en-US" altLang="zh-CN" sz="1800" kern="0" dirty="0">
              <a:ln w="3175">
                <a:noFill/>
              </a:ln>
              <a:latin typeface="微软雅黑" panose="020B0503020204020204" charset="-122"/>
              <a:ea typeface="微软雅黑" panose="020B0503020204020204" charset="-122"/>
            </a:endParaRPr>
          </a:p>
          <a:p>
            <a:pPr defTabSz="914400" fontAlgn="base">
              <a:lnSpc>
                <a:spcPct val="150000"/>
              </a:lnSpc>
              <a:spcBef>
                <a:spcPct val="0"/>
              </a:spcBef>
              <a:spcAft>
                <a:spcPct val="0"/>
              </a:spcAft>
              <a:defRPr/>
            </a:pPr>
            <a:r>
              <a:rPr lang="zh-CN" altLang="en-US" sz="1800" kern="0" dirty="0">
                <a:ln w="3175">
                  <a:noFill/>
                </a:ln>
                <a:latin typeface="微软雅黑" panose="020B0503020204020204" charset="-122"/>
                <a:ea typeface="微软雅黑" panose="020B0503020204020204" charset="-122"/>
              </a:rPr>
              <a:t>资料搜集整理：金玉卿 林雨嘉 郭真铃 闫宇 邢煜梓 张云茹 曹璐然 郭灿城 朱燕</a:t>
            </a:r>
            <a:endParaRPr lang="en-US" altLang="zh-CN" sz="1800" kern="0" dirty="0">
              <a:ln w="3175">
                <a:noFill/>
              </a:ln>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11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党的现状</a:t>
            </a:r>
          </a:p>
        </p:txBody>
      </p:sp>
      <p:sp>
        <p:nvSpPr>
          <p:cNvPr id="11" name="矩形 10">
            <a:extLst>
              <a:ext uri="{FF2B5EF4-FFF2-40B4-BE49-F238E27FC236}">
                <a16:creationId xmlns:a16="http://schemas.microsoft.com/office/drawing/2014/main" id="{9CE5368F-D185-4F49-87D8-FDEF586363B6}"/>
              </a:ext>
            </a:extLst>
          </p:cNvPr>
          <p:cNvSpPr/>
          <p:nvPr/>
        </p:nvSpPr>
        <p:spPr>
          <a:xfrm>
            <a:off x="1013561" y="1857057"/>
            <a:ext cx="4735803" cy="381258"/>
          </a:xfrm>
          <a:prstGeom prst="rect">
            <a:avLst/>
          </a:prstGeom>
        </p:spPr>
        <p:txBody>
          <a:bodyPr wrap="square">
            <a:spAutoFit/>
          </a:bodyPr>
          <a:lstStyle/>
          <a:p>
            <a:pPr lvl="0" defTabSz="914400">
              <a:lnSpc>
                <a:spcPct val="130000"/>
              </a:lnSpc>
              <a:defRPr/>
            </a:pPr>
            <a:r>
              <a:rPr lang="zh-CN" altLang="en-US" sz="1600" b="1" kern="0" dirty="0">
                <a:solidFill>
                  <a:srgbClr val="B20102"/>
                </a:solidFill>
                <a:latin typeface="微软雅黑" panose="020B0503020204020204" charset="-122"/>
                <a:ea typeface="微软雅黑" panose="020B0503020204020204" charset="-122"/>
              </a:rPr>
              <a:t>东西南北中、党政君民学，党是领导一切的关键</a:t>
            </a:r>
          </a:p>
        </p:txBody>
      </p:sp>
      <p:sp>
        <p:nvSpPr>
          <p:cNvPr id="12" name="矩形 11">
            <a:extLst>
              <a:ext uri="{FF2B5EF4-FFF2-40B4-BE49-F238E27FC236}">
                <a16:creationId xmlns:a16="http://schemas.microsoft.com/office/drawing/2014/main" id="{E582F27B-9844-49F3-8730-7B86BBE7BC68}"/>
              </a:ext>
            </a:extLst>
          </p:cNvPr>
          <p:cNvSpPr/>
          <p:nvPr/>
        </p:nvSpPr>
        <p:spPr>
          <a:xfrm>
            <a:off x="676073" y="3228481"/>
            <a:ext cx="7057851" cy="381650"/>
          </a:xfrm>
          <a:prstGeom prst="rect">
            <a:avLst/>
          </a:prstGeom>
        </p:spPr>
        <p:txBody>
          <a:bodyPr wrap="square">
            <a:spAutoFit/>
          </a:bodyPr>
          <a:lstStyle/>
          <a:p>
            <a:pPr lvl="0" defTabSz="914400">
              <a:lnSpc>
                <a:spcPct val="130000"/>
              </a:lnSpc>
              <a:defRPr/>
            </a:pPr>
            <a:r>
              <a:rPr lang="en-US" altLang="zh-CN" sz="1600" b="1" kern="0" dirty="0">
                <a:solidFill>
                  <a:srgbClr val="B20102"/>
                </a:solidFill>
                <a:latin typeface="微软雅黑" panose="020B0503020204020204" charset="-122"/>
                <a:ea typeface="微软雅黑" panose="020B0503020204020204" charset="-122"/>
              </a:rPr>
              <a:t>· </a:t>
            </a:r>
            <a:r>
              <a:rPr lang="zh-CN" altLang="en-US" sz="1600" kern="0" dirty="0">
                <a:solidFill>
                  <a:srgbClr val="B20102"/>
                </a:solidFill>
                <a:latin typeface="微软雅黑" panose="020B0503020204020204" charset="-122"/>
                <a:ea typeface="微软雅黑" panose="020B0503020204020204" charset="-122"/>
              </a:rPr>
              <a:t>四大考验：执政考验、改革开放考验、市场经济考验、外部环境考验</a:t>
            </a:r>
          </a:p>
        </p:txBody>
      </p:sp>
      <p:sp>
        <p:nvSpPr>
          <p:cNvPr id="13" name="矩形 12">
            <a:extLst>
              <a:ext uri="{FF2B5EF4-FFF2-40B4-BE49-F238E27FC236}">
                <a16:creationId xmlns:a16="http://schemas.microsoft.com/office/drawing/2014/main" id="{5F39392E-BD62-4132-A227-1CAAFDCFD072}"/>
              </a:ext>
            </a:extLst>
          </p:cNvPr>
          <p:cNvSpPr/>
          <p:nvPr/>
        </p:nvSpPr>
        <p:spPr>
          <a:xfrm>
            <a:off x="676073" y="3689085"/>
            <a:ext cx="8306562" cy="381258"/>
          </a:xfrm>
          <a:prstGeom prst="rect">
            <a:avLst/>
          </a:prstGeom>
        </p:spPr>
        <p:txBody>
          <a:bodyPr wrap="square">
            <a:spAutoFit/>
          </a:bodyPr>
          <a:lstStyle/>
          <a:p>
            <a:pPr lvl="0" defTabSz="914400">
              <a:lnSpc>
                <a:spcPct val="130000"/>
              </a:lnSpc>
              <a:defRPr/>
            </a:pPr>
            <a:r>
              <a:rPr lang="en-US" altLang="zh-CN" sz="1600" b="1" kern="0" dirty="0">
                <a:solidFill>
                  <a:srgbClr val="B20102"/>
                </a:solidFill>
                <a:latin typeface="微软雅黑" panose="020B0503020204020204" charset="-122"/>
                <a:ea typeface="微软雅黑" panose="020B0503020204020204" charset="-122"/>
              </a:rPr>
              <a:t>· </a:t>
            </a:r>
            <a:r>
              <a:rPr lang="zh-CN" altLang="en-US" sz="1600" kern="0" dirty="0">
                <a:solidFill>
                  <a:srgbClr val="B20102"/>
                </a:solidFill>
                <a:latin typeface="微软雅黑" panose="020B0503020204020204" charset="-122"/>
                <a:ea typeface="微软雅黑" panose="020B0503020204020204" charset="-122"/>
              </a:rPr>
              <a:t>四大危险：精神懈怠危险、能力不足危险、脱离群众危险、消极腐败危险</a:t>
            </a:r>
          </a:p>
        </p:txBody>
      </p:sp>
      <p:sp>
        <p:nvSpPr>
          <p:cNvPr id="8" name="矩形 7">
            <a:extLst>
              <a:ext uri="{FF2B5EF4-FFF2-40B4-BE49-F238E27FC236}">
                <a16:creationId xmlns:a16="http://schemas.microsoft.com/office/drawing/2014/main" id="{9C4FE614-E23E-41A4-AF9F-EE6BE9C0B344}"/>
              </a:ext>
            </a:extLst>
          </p:cNvPr>
          <p:cNvSpPr/>
          <p:nvPr/>
        </p:nvSpPr>
        <p:spPr>
          <a:xfrm>
            <a:off x="6338017" y="1117452"/>
            <a:ext cx="2270539" cy="2079043"/>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ECA55DC-8A87-4E50-BF81-226485E3A058}"/>
              </a:ext>
            </a:extLst>
          </p:cNvPr>
          <p:cNvSpPr/>
          <p:nvPr/>
        </p:nvSpPr>
        <p:spPr>
          <a:xfrm>
            <a:off x="676073" y="4149297"/>
            <a:ext cx="8306562" cy="381258"/>
          </a:xfrm>
          <a:prstGeom prst="rect">
            <a:avLst/>
          </a:prstGeom>
        </p:spPr>
        <p:txBody>
          <a:bodyPr wrap="square">
            <a:spAutoFit/>
          </a:bodyPr>
          <a:lstStyle/>
          <a:p>
            <a:pPr lvl="0" defTabSz="914400">
              <a:lnSpc>
                <a:spcPct val="130000"/>
              </a:lnSpc>
              <a:defRPr/>
            </a:pPr>
            <a:r>
              <a:rPr lang="en-US" altLang="zh-CN" sz="1600" b="1" kern="0" dirty="0">
                <a:solidFill>
                  <a:srgbClr val="B20102"/>
                </a:solidFill>
                <a:latin typeface="微软雅黑" panose="020B0503020204020204" charset="-122"/>
                <a:ea typeface="微软雅黑" panose="020B0503020204020204" charset="-122"/>
              </a:rPr>
              <a:t>· </a:t>
            </a:r>
            <a:r>
              <a:rPr lang="zh-CN" altLang="en-US" sz="1600" kern="0" dirty="0">
                <a:solidFill>
                  <a:srgbClr val="B20102"/>
                </a:solidFill>
                <a:latin typeface="微软雅黑" panose="020B0503020204020204" charset="-122"/>
                <a:ea typeface="微软雅黑" panose="020B0503020204020204" charset="-122"/>
              </a:rPr>
              <a:t>解决以上问题，我们要：加强党的建设、全面从严治党</a:t>
            </a:r>
          </a:p>
        </p:txBody>
      </p:sp>
    </p:spTree>
    <p:extLst>
      <p:ext uri="{BB962C8B-B14F-4D97-AF65-F5344CB8AC3E}">
        <p14:creationId xmlns:p14="http://schemas.microsoft.com/office/powerpoint/2010/main" val="2295060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8"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srcRect t="4103" r="51649"/>
          <a:stretch>
            <a:fillRect/>
          </a:stretch>
        </p:blipFill>
        <p:spPr>
          <a:xfrm>
            <a:off x="-318882" y="-52086"/>
            <a:ext cx="4705109" cy="5267986"/>
          </a:xfrm>
          <a:prstGeom prst="rect">
            <a:avLst/>
          </a:prstGeom>
        </p:spPr>
      </p:pic>
      <p:pic>
        <p:nvPicPr>
          <p:cNvPr id="14" name="图片 13"/>
          <p:cNvPicPr>
            <a:picLocks noChangeAspect="1"/>
          </p:cNvPicPr>
          <p:nvPr/>
        </p:nvPicPr>
        <p:blipFill rotWithShape="1">
          <a:blip r:embed="rId4" cstate="screen"/>
          <a:srcRect l="16900" t="18119" r="16607" b="69949"/>
          <a:stretch>
            <a:fillRect/>
          </a:stretch>
        </p:blipFill>
        <p:spPr>
          <a:xfrm>
            <a:off x="3028950" y="1696719"/>
            <a:ext cx="6115050" cy="617221"/>
          </a:xfrm>
          <a:prstGeom prst="rect">
            <a:avLst/>
          </a:prstGeom>
        </p:spPr>
      </p:pic>
      <p:pic>
        <p:nvPicPr>
          <p:cNvPr id="17" name="图片 16"/>
          <p:cNvPicPr>
            <a:picLocks noChangeAspect="1"/>
          </p:cNvPicPr>
          <p:nvPr/>
        </p:nvPicPr>
        <p:blipFill rotWithShape="1">
          <a:blip r:embed="rId5" cstate="screen"/>
          <a:srcRect/>
          <a:stretch>
            <a:fillRect/>
          </a:stretch>
        </p:blipFill>
        <p:spPr>
          <a:xfrm>
            <a:off x="2594610" y="3299451"/>
            <a:ext cx="6564630" cy="617221"/>
          </a:xfrm>
          <a:prstGeom prst="rect">
            <a:avLst/>
          </a:prstGeom>
        </p:spPr>
      </p:pic>
      <p:pic>
        <p:nvPicPr>
          <p:cNvPr id="18" name="图片 17"/>
          <p:cNvPicPr>
            <a:picLocks noChangeAspect="1"/>
          </p:cNvPicPr>
          <p:nvPr/>
        </p:nvPicPr>
        <p:blipFill rotWithShape="1">
          <a:blip r:embed="rId6" cstate="screen"/>
          <a:srcRect l="7185" t="57791" r="71262" b="12529"/>
          <a:stretch>
            <a:fillRect/>
          </a:stretch>
        </p:blipFill>
        <p:spPr>
          <a:xfrm flipH="1">
            <a:off x="7213921" y="127635"/>
            <a:ext cx="1930079" cy="1494974"/>
          </a:xfrm>
          <a:prstGeom prst="rect">
            <a:avLst/>
          </a:prstGeom>
        </p:spPr>
      </p:pic>
      <p:pic>
        <p:nvPicPr>
          <p:cNvPr id="55" name="图片 54"/>
          <p:cNvPicPr>
            <a:picLocks noChangeAspect="1"/>
          </p:cNvPicPr>
          <p:nvPr/>
        </p:nvPicPr>
        <p:blipFill>
          <a:blip r:embed="rId7"/>
          <a:stretch>
            <a:fillRect/>
          </a:stretch>
        </p:blipFill>
        <p:spPr>
          <a:xfrm>
            <a:off x="3621235" y="2870620"/>
            <a:ext cx="5143500" cy="865375"/>
          </a:xfrm>
          <a:prstGeom prst="rect">
            <a:avLst/>
          </a:prstGeom>
        </p:spPr>
      </p:pic>
      <p:sp>
        <p:nvSpPr>
          <p:cNvPr id="2" name="文本框 1"/>
          <p:cNvSpPr txBox="1"/>
          <p:nvPr/>
        </p:nvSpPr>
        <p:spPr>
          <a:xfrm>
            <a:off x="3649641" y="2266226"/>
            <a:ext cx="4929556" cy="769441"/>
          </a:xfrm>
          <a:prstGeom prst="rect">
            <a:avLst/>
          </a:prstGeom>
          <a:noFill/>
        </p:spPr>
        <p:txBody>
          <a:bodyPr wrap="none" rtlCol="0">
            <a:spAutoFit/>
          </a:bodyPr>
          <a:lstStyle/>
          <a:p>
            <a:pPr algn="ctr"/>
            <a:r>
              <a:rPr lang="zh-CN" altLang="en-US" sz="4400" b="1" spc="225" dirty="0">
                <a:solidFill>
                  <a:srgbClr val="C00000"/>
                </a:solidFill>
                <a:latin typeface="微软雅黑" panose="020B0503020204020204" charset="-122"/>
                <a:ea typeface="微软雅黑" panose="020B0503020204020204" charset="-122"/>
                <a:sym typeface="+mn-ea"/>
              </a:rPr>
              <a:t>文化自信如何体现</a:t>
            </a:r>
            <a:endParaRPr lang="zh-CN" altLang="en-US" sz="4400" b="1" spc="225" dirty="0">
              <a:solidFill>
                <a:srgbClr val="C00000"/>
              </a:solidFill>
              <a:latin typeface="微软雅黑" panose="020B0503020204020204" charset="-122"/>
              <a:ea typeface="微软雅黑" panose="020B0503020204020204" charset="-122"/>
            </a:endParaRPr>
          </a:p>
        </p:txBody>
      </p:sp>
      <p:sp>
        <p:nvSpPr>
          <p:cNvPr id="10" name="TextBox 9">
            <a:extLst>
              <a:ext uri="{FF2B5EF4-FFF2-40B4-BE49-F238E27FC236}">
                <a16:creationId xmlns:a16="http://schemas.microsoft.com/office/drawing/2014/main" id="{82BA280D-2FF6-4FE0-AD89-47CFF4C7316E}"/>
              </a:ext>
            </a:extLst>
          </p:cNvPr>
          <p:cNvSpPr txBox="1"/>
          <p:nvPr/>
        </p:nvSpPr>
        <p:spPr>
          <a:xfrm>
            <a:off x="2312329" y="3678401"/>
            <a:ext cx="7604180" cy="476541"/>
          </a:xfrm>
          <a:prstGeom prst="rect">
            <a:avLst/>
          </a:prstGeom>
          <a:noFill/>
        </p:spPr>
        <p:txBody>
          <a:bodyPr wrap="square" lIns="68580" tIns="34290" rIns="68580" bIns="34290" rtlCol="0">
            <a:spAutoFit/>
          </a:bodyPr>
          <a:lstStyle/>
          <a:p>
            <a:pPr algn="ctr" eaLnBrk="0" hangingPunct="0">
              <a:lnSpc>
                <a:spcPct val="150000"/>
              </a:lnSpc>
              <a:defRPr/>
            </a:pPr>
            <a:r>
              <a:rPr lang="zh-CN" altLang="en-US"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敢于引进来</a:t>
            </a:r>
            <a:r>
              <a:rPr lang="en-US" altLang="zh-CN"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a:t>
            </a:r>
            <a:r>
              <a:rPr lang="zh-CN" altLang="en-US"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敢于走出去</a:t>
            </a:r>
            <a:r>
              <a:rPr lang="en-US" altLang="zh-CN"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a:t>
            </a:r>
            <a:r>
              <a:rPr lang="zh-CN" altLang="en-US"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敢于发展和创新</a:t>
            </a:r>
            <a:endParaRPr lang="en-US"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2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“敢于引进来”</a:t>
            </a:r>
          </a:p>
        </p:txBody>
      </p:sp>
      <p:pic>
        <p:nvPicPr>
          <p:cNvPr id="10" name="图片 9">
            <a:extLst>
              <a:ext uri="{FF2B5EF4-FFF2-40B4-BE49-F238E27FC236}">
                <a16:creationId xmlns:a16="http://schemas.microsoft.com/office/drawing/2014/main" id="{9D8A5C58-8537-4336-9582-1EB786740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286" y="1791618"/>
            <a:ext cx="3409570" cy="2270774"/>
          </a:xfrm>
          <a:prstGeom prst="rect">
            <a:avLst/>
          </a:prstGeom>
        </p:spPr>
      </p:pic>
      <p:grpSp>
        <p:nvGrpSpPr>
          <p:cNvPr id="14" name="组合 13">
            <a:extLst>
              <a:ext uri="{FF2B5EF4-FFF2-40B4-BE49-F238E27FC236}">
                <a16:creationId xmlns:a16="http://schemas.microsoft.com/office/drawing/2014/main" id="{05ADF029-A901-475D-AE1C-AE85E5A6F169}"/>
              </a:ext>
            </a:extLst>
          </p:cNvPr>
          <p:cNvGrpSpPr/>
          <p:nvPr/>
        </p:nvGrpSpPr>
        <p:grpSpPr>
          <a:xfrm>
            <a:off x="418125" y="1607769"/>
            <a:ext cx="6107019" cy="526756"/>
            <a:chOff x="2771800" y="1675833"/>
            <a:chExt cx="6107019" cy="529556"/>
          </a:xfrm>
        </p:grpSpPr>
        <p:sp>
          <p:nvSpPr>
            <p:cNvPr id="15" name="圆角矩形 9">
              <a:extLst>
                <a:ext uri="{FF2B5EF4-FFF2-40B4-BE49-F238E27FC236}">
                  <a16:creationId xmlns:a16="http://schemas.microsoft.com/office/drawing/2014/main" id="{A1F087C1-8574-4010-9F7E-B9E35AC375A4}"/>
                </a:ext>
              </a:extLst>
            </p:cNvPr>
            <p:cNvSpPr/>
            <p:nvPr/>
          </p:nvSpPr>
          <p:spPr>
            <a:xfrm>
              <a:off x="2771800" y="1675833"/>
              <a:ext cx="4929809" cy="529556"/>
            </a:xfrm>
            <a:prstGeom prst="roundRect">
              <a:avLst>
                <a:gd name="adj" fmla="val 50000"/>
              </a:avLst>
            </a:prstGeom>
            <a:noFill/>
            <a:ln w="19050" cap="flat" cmpd="sng" algn="ctr">
              <a:solidFill>
                <a:srgbClr val="C00000"/>
              </a:solidFill>
              <a:prstDash val="solid"/>
            </a:ln>
            <a:effectLst/>
          </p:spPr>
          <p:txBody>
            <a:bodyPr rtlCol="0" anchor="ctr"/>
            <a:lstStyle/>
            <a:p>
              <a:pPr algn="ctr" defTabSz="914400">
                <a:defRPr/>
              </a:pPr>
              <a:endParaRPr lang="zh-CN" altLang="en-US" sz="1800" kern="0">
                <a:solidFill>
                  <a:srgbClr val="FFFFFF"/>
                </a:solidFill>
                <a:ea typeface="微软雅黑" panose="020B0503020204020204" charset="-122"/>
              </a:endParaRPr>
            </a:p>
          </p:txBody>
        </p:sp>
        <p:sp>
          <p:nvSpPr>
            <p:cNvPr id="16" name="TextBox 14">
              <a:extLst>
                <a:ext uri="{FF2B5EF4-FFF2-40B4-BE49-F238E27FC236}">
                  <a16:creationId xmlns:a16="http://schemas.microsoft.com/office/drawing/2014/main" id="{31CDD721-4B88-4646-841B-0E11448FAFB2}"/>
                </a:ext>
              </a:extLst>
            </p:cNvPr>
            <p:cNvSpPr txBox="1"/>
            <p:nvPr/>
          </p:nvSpPr>
          <p:spPr>
            <a:xfrm>
              <a:off x="2854669" y="1772486"/>
              <a:ext cx="393322" cy="309413"/>
            </a:xfrm>
            <a:prstGeom prst="rect">
              <a:avLst/>
            </a:prstGeom>
            <a:noFill/>
          </p:spPr>
          <p:txBody>
            <a:bodyPr wrap="square" lIns="0" tIns="0" rIns="0" bIns="0" rtlCol="0" anchor="ctr">
              <a:spAutoFit/>
            </a:bodyPr>
            <a:lstStyle/>
            <a:p>
              <a:pPr algn="ctr" defTabSz="914400">
                <a:defRPr/>
              </a:pPr>
              <a:r>
                <a:rPr lang="en-US" altLang="zh-CN" sz="2000" kern="0" dirty="0">
                  <a:gradFill>
                    <a:gsLst>
                      <a:gs pos="0">
                        <a:srgbClr val="FF3302"/>
                      </a:gs>
                      <a:gs pos="100000">
                        <a:srgbClr val="CB0800"/>
                      </a:gs>
                    </a:gsLst>
                    <a:lin ang="5400000" scaled="1"/>
                  </a:gradFill>
                  <a:latin typeface="Impact" panose="020B0806030902050204" pitchFamily="34" charset="0"/>
                  <a:ea typeface="微软雅黑" panose="020B0503020204020204" charset="-122"/>
                </a:rPr>
                <a:t>01</a:t>
              </a:r>
              <a:endParaRPr lang="zh-CN" altLang="en-US" sz="2000" kern="0" dirty="0">
                <a:gradFill>
                  <a:gsLst>
                    <a:gs pos="0">
                      <a:srgbClr val="FF3302"/>
                    </a:gs>
                    <a:gs pos="100000">
                      <a:srgbClr val="CB0800"/>
                    </a:gs>
                  </a:gsLst>
                  <a:lin ang="5400000" scaled="1"/>
                </a:gradFill>
                <a:latin typeface="Impact" panose="020B0806030902050204" pitchFamily="34" charset="0"/>
                <a:ea typeface="微软雅黑" panose="020B0503020204020204" charset="-122"/>
              </a:endParaRPr>
            </a:p>
          </p:txBody>
        </p:sp>
        <p:sp>
          <p:nvSpPr>
            <p:cNvPr id="17" name="矩形 16">
              <a:extLst>
                <a:ext uri="{FF2B5EF4-FFF2-40B4-BE49-F238E27FC236}">
                  <a16:creationId xmlns:a16="http://schemas.microsoft.com/office/drawing/2014/main" id="{6849A440-B025-46D6-9AA7-53878FB39E0C}"/>
                </a:ext>
              </a:extLst>
            </p:cNvPr>
            <p:cNvSpPr/>
            <p:nvPr/>
          </p:nvSpPr>
          <p:spPr>
            <a:xfrm>
              <a:off x="4189207" y="1780437"/>
              <a:ext cx="4689612" cy="308346"/>
            </a:xfrm>
            <a:prstGeom prst="rect">
              <a:avLst/>
            </a:prstGeom>
            <a:noFill/>
            <a:ln w="12700" cap="flat" cmpd="sng" algn="ctr">
              <a:noFill/>
              <a:prstDash val="solid"/>
            </a:ln>
            <a:effectLst/>
          </p:spPr>
          <p:txBody>
            <a:bodyPr lIns="0" tIns="0" rIns="0" bIns="0" rtlCol="0" anchor="ctr"/>
            <a:lstStyle/>
            <a:p>
              <a:pPr defTabSz="914400"/>
              <a:r>
                <a:rPr lang="zh-CN" altLang="en-US" sz="1600" kern="0" dirty="0">
                  <a:gradFill>
                    <a:gsLst>
                      <a:gs pos="0">
                        <a:prstClr val="black">
                          <a:lumMod val="75000"/>
                          <a:lumOff val="25000"/>
                        </a:prstClr>
                      </a:gs>
                      <a:gs pos="100000">
                        <a:prstClr val="black">
                          <a:lumMod val="85000"/>
                          <a:lumOff val="15000"/>
                        </a:prstClr>
                      </a:gs>
                    </a:gsLst>
                    <a:lin ang="18900000" scaled="1"/>
                  </a:gradFill>
                  <a:ea typeface="微软雅黑" panose="020B0503020204020204" charset="-122"/>
                </a:rPr>
                <a:t>敢于引进来</a:t>
              </a:r>
            </a:p>
          </p:txBody>
        </p:sp>
      </p:grpSp>
      <p:sp>
        <p:nvSpPr>
          <p:cNvPr id="19" name="圆角矩形 12">
            <a:extLst>
              <a:ext uri="{FF2B5EF4-FFF2-40B4-BE49-F238E27FC236}">
                <a16:creationId xmlns:a16="http://schemas.microsoft.com/office/drawing/2014/main" id="{882E48D4-21A3-48DF-8712-9155ACCE4D87}"/>
              </a:ext>
            </a:extLst>
          </p:cNvPr>
          <p:cNvSpPr/>
          <p:nvPr/>
        </p:nvSpPr>
        <p:spPr>
          <a:xfrm>
            <a:off x="955429" y="1718668"/>
            <a:ext cx="818989" cy="293020"/>
          </a:xfrm>
          <a:prstGeom prst="roundRect">
            <a:avLst>
              <a:gd name="adj" fmla="val 50000"/>
            </a:avLst>
          </a:prstGeom>
          <a:gradFill>
            <a:gsLst>
              <a:gs pos="0">
                <a:srgbClr val="FF3302"/>
              </a:gs>
              <a:gs pos="100000">
                <a:srgbClr val="CB0800"/>
              </a:gs>
            </a:gsLst>
            <a:lin ang="5400000" scaled="1"/>
          </a:gradFill>
          <a:ln w="12700" cap="flat" cmpd="sng" algn="ctr">
            <a:noFill/>
            <a:prstDash val="solid"/>
          </a:ln>
          <a:effectLst/>
        </p:spPr>
        <p:txBody>
          <a:bodyPr rtlCol="0" anchor="ctr"/>
          <a:lstStyle/>
          <a:p>
            <a:pPr algn="ctr" defTabSz="914400"/>
            <a:r>
              <a:rPr lang="zh-CN" altLang="en-US" sz="1200" kern="0" dirty="0">
                <a:gradFill>
                  <a:gsLst>
                    <a:gs pos="100000">
                      <a:prstClr val="white"/>
                    </a:gs>
                    <a:gs pos="0">
                      <a:prstClr val="white">
                        <a:lumMod val="95000"/>
                      </a:prstClr>
                    </a:gs>
                  </a:gsLst>
                  <a:path path="circle">
                    <a:fillToRect l="100000" b="100000"/>
                  </a:path>
                </a:gradFill>
                <a:ea typeface="微软雅黑" panose="020B0503020204020204" charset="-122"/>
              </a:rPr>
              <a:t>输入</a:t>
            </a:r>
          </a:p>
        </p:txBody>
      </p:sp>
      <p:sp>
        <p:nvSpPr>
          <p:cNvPr id="20" name="矩形 19">
            <a:extLst>
              <a:ext uri="{FF2B5EF4-FFF2-40B4-BE49-F238E27FC236}">
                <a16:creationId xmlns:a16="http://schemas.microsoft.com/office/drawing/2014/main" id="{7737F746-8DF3-4EDE-9BA6-59CFDB584B54}"/>
              </a:ext>
            </a:extLst>
          </p:cNvPr>
          <p:cNvSpPr/>
          <p:nvPr/>
        </p:nvSpPr>
        <p:spPr>
          <a:xfrm>
            <a:off x="317169" y="2338689"/>
            <a:ext cx="4929809" cy="226555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1" name="Rectangle 43">
            <a:extLst>
              <a:ext uri="{FF2B5EF4-FFF2-40B4-BE49-F238E27FC236}">
                <a16:creationId xmlns:a16="http://schemas.microsoft.com/office/drawing/2014/main" id="{75FED6EE-2A16-4359-A9D8-D1DA3A854CFE}"/>
              </a:ext>
            </a:extLst>
          </p:cNvPr>
          <p:cNvSpPr/>
          <p:nvPr/>
        </p:nvSpPr>
        <p:spPr>
          <a:xfrm>
            <a:off x="500994" y="2424532"/>
            <a:ext cx="4542106" cy="2093869"/>
          </a:xfrm>
          <a:prstGeom prst="rect">
            <a:avLst/>
          </a:prstGeom>
        </p:spPr>
        <p:txBody>
          <a:bodyPr wrap="square" lIns="0" tIns="0" rIns="0" bIns="0">
            <a:noAutofit/>
          </a:bodyPr>
          <a:lstStyle/>
          <a:p>
            <a:pPr>
              <a:lnSpc>
                <a:spcPct val="150000"/>
              </a:lnSpc>
              <a:defRPr/>
            </a:pP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  自信的文化必然是不怕别人挑战的文化，我们要勇于引进外来文化对我们的文化进行输血。对世界优秀文化的研究和吸收借鉴是中国有坚定文化自信的应有之义。</a:t>
            </a:r>
            <a:endPar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endParaRPr>
          </a:p>
          <a:p>
            <a:pPr>
              <a:lnSpc>
                <a:spcPct val="150000"/>
              </a:lnSpc>
              <a:defRPr/>
            </a:pPr>
            <a:r>
              <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  </a:t>
            </a: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近百年来，特别是在过去的</a:t>
            </a:r>
            <a:r>
              <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40</a:t>
            </a: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年里，中国全面、系统、准确地翻译出版了世界各国的优秀文化经典。还让很多英文原版书籍走入了寻常百姓家。</a:t>
            </a:r>
          </a:p>
        </p:txBody>
      </p:sp>
    </p:spTree>
    <p:extLst>
      <p:ext uri="{BB962C8B-B14F-4D97-AF65-F5344CB8AC3E}">
        <p14:creationId xmlns:p14="http://schemas.microsoft.com/office/powerpoint/2010/main" val="1462348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par>
                                <p:cTn id="12" presetID="53" presetClass="entr" presetSubtype="16" fill="hold" grpId="1"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fltVal val="0"/>
                                          </p:val>
                                        </p:tav>
                                        <p:tav tm="100000">
                                          <p:val>
                                            <p:strVal val="#ppt_w"/>
                                          </p:val>
                                        </p:tav>
                                      </p:tavLst>
                                    </p:anim>
                                    <p:anim calcmode="lin" valueType="num">
                                      <p:cBhvr>
                                        <p:cTn id="15" dur="1000" fill="hold"/>
                                        <p:tgtEl>
                                          <p:spTgt spid="19"/>
                                        </p:tgtEl>
                                        <p:attrNameLst>
                                          <p:attrName>ppt_h</p:attrName>
                                        </p:attrNameLst>
                                      </p:cBhvr>
                                      <p:tavLst>
                                        <p:tav tm="0">
                                          <p:val>
                                            <p:fltVal val="0"/>
                                          </p:val>
                                        </p:tav>
                                        <p:tav tm="100000">
                                          <p:val>
                                            <p:strVal val="#ppt_h"/>
                                          </p:val>
                                        </p:tav>
                                      </p:tavLst>
                                    </p:anim>
                                    <p:animEffect transition="in" filter="fade">
                                      <p:cBhvr>
                                        <p:cTn id="16" dur="1000"/>
                                        <p:tgtEl>
                                          <p:spTgt spid="19"/>
                                        </p:tgtEl>
                                      </p:cBhvr>
                                    </p:animEffect>
                                  </p:childTnLst>
                                </p:cTn>
                              </p:par>
                              <p:par>
                                <p:cTn id="17" presetID="35" presetClass="path" presetSubtype="0" accel="50000" decel="50000" fill="hold" grpId="2" nodeType="withEffect">
                                  <p:stCondLst>
                                    <p:cond delay="0"/>
                                  </p:stCondLst>
                                  <p:childTnLst>
                                    <p:animMotion origin="layout" path="M 4.44444E-6 -4.32099E-6 L -0.10452 -4.32099E-6 " pathEditMode="relative" rAng="0" ptsTypes="AA">
                                      <p:cBhvr>
                                        <p:cTn id="18" dur="1000" spd="-100000" fill="hold"/>
                                        <p:tgtEl>
                                          <p:spTgt spid="19"/>
                                        </p:tgtEl>
                                        <p:attrNameLst>
                                          <p:attrName>ppt_x</p:attrName>
                                          <p:attrName>ppt_y</p:attrName>
                                        </p:attrNameLst>
                                      </p:cBhvr>
                                      <p:rCtr x="-5226" y="0"/>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circle(in)">
                                      <p:cBhvr>
                                        <p:cTn id="2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“敢于走出去”</a:t>
            </a:r>
          </a:p>
        </p:txBody>
      </p:sp>
      <p:grpSp>
        <p:nvGrpSpPr>
          <p:cNvPr id="14" name="组合 13">
            <a:extLst>
              <a:ext uri="{FF2B5EF4-FFF2-40B4-BE49-F238E27FC236}">
                <a16:creationId xmlns:a16="http://schemas.microsoft.com/office/drawing/2014/main" id="{05ADF029-A901-475D-AE1C-AE85E5A6F169}"/>
              </a:ext>
            </a:extLst>
          </p:cNvPr>
          <p:cNvGrpSpPr/>
          <p:nvPr/>
        </p:nvGrpSpPr>
        <p:grpSpPr>
          <a:xfrm>
            <a:off x="418125" y="1607769"/>
            <a:ext cx="6107019" cy="526756"/>
            <a:chOff x="2771800" y="1675833"/>
            <a:chExt cx="6107019" cy="529556"/>
          </a:xfrm>
        </p:grpSpPr>
        <p:sp>
          <p:nvSpPr>
            <p:cNvPr id="15" name="圆角矩形 9">
              <a:extLst>
                <a:ext uri="{FF2B5EF4-FFF2-40B4-BE49-F238E27FC236}">
                  <a16:creationId xmlns:a16="http://schemas.microsoft.com/office/drawing/2014/main" id="{A1F087C1-8574-4010-9F7E-B9E35AC375A4}"/>
                </a:ext>
              </a:extLst>
            </p:cNvPr>
            <p:cNvSpPr/>
            <p:nvPr/>
          </p:nvSpPr>
          <p:spPr>
            <a:xfrm>
              <a:off x="2771800" y="1675833"/>
              <a:ext cx="4929809" cy="529556"/>
            </a:xfrm>
            <a:prstGeom prst="roundRect">
              <a:avLst>
                <a:gd name="adj" fmla="val 50000"/>
              </a:avLst>
            </a:prstGeom>
            <a:noFill/>
            <a:ln w="19050" cap="flat" cmpd="sng" algn="ctr">
              <a:solidFill>
                <a:srgbClr val="C00000"/>
              </a:solidFill>
              <a:prstDash val="solid"/>
            </a:ln>
            <a:effectLst/>
          </p:spPr>
          <p:txBody>
            <a:bodyPr rtlCol="0" anchor="ctr"/>
            <a:lstStyle/>
            <a:p>
              <a:pPr algn="ctr" defTabSz="914400">
                <a:defRPr/>
              </a:pPr>
              <a:endParaRPr lang="zh-CN" altLang="en-US" sz="1800" kern="0">
                <a:solidFill>
                  <a:srgbClr val="FFFFFF"/>
                </a:solidFill>
                <a:ea typeface="微软雅黑" panose="020B0503020204020204" charset="-122"/>
              </a:endParaRPr>
            </a:p>
          </p:txBody>
        </p:sp>
        <p:sp>
          <p:nvSpPr>
            <p:cNvPr id="16" name="TextBox 14">
              <a:extLst>
                <a:ext uri="{FF2B5EF4-FFF2-40B4-BE49-F238E27FC236}">
                  <a16:creationId xmlns:a16="http://schemas.microsoft.com/office/drawing/2014/main" id="{31CDD721-4B88-4646-841B-0E11448FAFB2}"/>
                </a:ext>
              </a:extLst>
            </p:cNvPr>
            <p:cNvSpPr txBox="1"/>
            <p:nvPr/>
          </p:nvSpPr>
          <p:spPr>
            <a:xfrm>
              <a:off x="2854669" y="1772486"/>
              <a:ext cx="393322" cy="309413"/>
            </a:xfrm>
            <a:prstGeom prst="rect">
              <a:avLst/>
            </a:prstGeom>
            <a:noFill/>
          </p:spPr>
          <p:txBody>
            <a:bodyPr wrap="square" lIns="0" tIns="0" rIns="0" bIns="0" rtlCol="0" anchor="ctr">
              <a:spAutoFit/>
            </a:bodyPr>
            <a:lstStyle/>
            <a:p>
              <a:pPr algn="ctr" defTabSz="914400">
                <a:defRPr/>
              </a:pPr>
              <a:r>
                <a:rPr lang="en-US" altLang="zh-CN" sz="2000" kern="0" dirty="0">
                  <a:gradFill>
                    <a:gsLst>
                      <a:gs pos="0">
                        <a:srgbClr val="FF3302"/>
                      </a:gs>
                      <a:gs pos="100000">
                        <a:srgbClr val="CB0800"/>
                      </a:gs>
                    </a:gsLst>
                    <a:lin ang="5400000" scaled="1"/>
                  </a:gradFill>
                  <a:latin typeface="Impact" panose="020B0806030902050204" pitchFamily="34" charset="0"/>
                  <a:ea typeface="微软雅黑" panose="020B0503020204020204" charset="-122"/>
                </a:rPr>
                <a:t>02</a:t>
              </a:r>
              <a:endParaRPr lang="zh-CN" altLang="en-US" sz="2000" kern="0" dirty="0">
                <a:gradFill>
                  <a:gsLst>
                    <a:gs pos="0">
                      <a:srgbClr val="FF3302"/>
                    </a:gs>
                    <a:gs pos="100000">
                      <a:srgbClr val="CB0800"/>
                    </a:gs>
                  </a:gsLst>
                  <a:lin ang="5400000" scaled="1"/>
                </a:gradFill>
                <a:latin typeface="Impact" panose="020B0806030902050204" pitchFamily="34" charset="0"/>
                <a:ea typeface="微软雅黑" panose="020B0503020204020204" charset="-122"/>
              </a:endParaRPr>
            </a:p>
          </p:txBody>
        </p:sp>
        <p:sp>
          <p:nvSpPr>
            <p:cNvPr id="17" name="矩形 16">
              <a:extLst>
                <a:ext uri="{FF2B5EF4-FFF2-40B4-BE49-F238E27FC236}">
                  <a16:creationId xmlns:a16="http://schemas.microsoft.com/office/drawing/2014/main" id="{6849A440-B025-46D6-9AA7-53878FB39E0C}"/>
                </a:ext>
              </a:extLst>
            </p:cNvPr>
            <p:cNvSpPr/>
            <p:nvPr/>
          </p:nvSpPr>
          <p:spPr>
            <a:xfrm>
              <a:off x="4189207" y="1780437"/>
              <a:ext cx="4689612" cy="308346"/>
            </a:xfrm>
            <a:prstGeom prst="rect">
              <a:avLst/>
            </a:prstGeom>
            <a:noFill/>
            <a:ln w="12700" cap="flat" cmpd="sng" algn="ctr">
              <a:noFill/>
              <a:prstDash val="solid"/>
            </a:ln>
            <a:effectLst/>
          </p:spPr>
          <p:txBody>
            <a:bodyPr lIns="0" tIns="0" rIns="0" bIns="0" rtlCol="0" anchor="ctr"/>
            <a:lstStyle/>
            <a:p>
              <a:pPr defTabSz="914400"/>
              <a:r>
                <a:rPr lang="zh-CN" altLang="en-US" sz="1600" kern="0" dirty="0">
                  <a:gradFill>
                    <a:gsLst>
                      <a:gs pos="0">
                        <a:prstClr val="black">
                          <a:lumMod val="75000"/>
                          <a:lumOff val="25000"/>
                        </a:prstClr>
                      </a:gs>
                      <a:gs pos="100000">
                        <a:prstClr val="black">
                          <a:lumMod val="85000"/>
                          <a:lumOff val="15000"/>
                        </a:prstClr>
                      </a:gs>
                    </a:gsLst>
                    <a:lin ang="18900000" scaled="1"/>
                  </a:gradFill>
                  <a:ea typeface="微软雅黑" panose="020B0503020204020204" charset="-122"/>
                </a:rPr>
                <a:t>敢于走出去</a:t>
              </a:r>
            </a:p>
          </p:txBody>
        </p:sp>
      </p:grpSp>
      <p:sp>
        <p:nvSpPr>
          <p:cNvPr id="19" name="圆角矩形 12">
            <a:extLst>
              <a:ext uri="{FF2B5EF4-FFF2-40B4-BE49-F238E27FC236}">
                <a16:creationId xmlns:a16="http://schemas.microsoft.com/office/drawing/2014/main" id="{882E48D4-21A3-48DF-8712-9155ACCE4D87}"/>
              </a:ext>
            </a:extLst>
          </p:cNvPr>
          <p:cNvSpPr/>
          <p:nvPr/>
        </p:nvSpPr>
        <p:spPr>
          <a:xfrm>
            <a:off x="955429" y="1718668"/>
            <a:ext cx="818989" cy="293020"/>
          </a:xfrm>
          <a:prstGeom prst="roundRect">
            <a:avLst>
              <a:gd name="adj" fmla="val 50000"/>
            </a:avLst>
          </a:prstGeom>
          <a:gradFill>
            <a:gsLst>
              <a:gs pos="0">
                <a:srgbClr val="FF3302"/>
              </a:gs>
              <a:gs pos="100000">
                <a:srgbClr val="CB0800"/>
              </a:gs>
            </a:gsLst>
            <a:lin ang="5400000" scaled="1"/>
          </a:gradFill>
          <a:ln w="12700" cap="flat" cmpd="sng" algn="ctr">
            <a:noFill/>
            <a:prstDash val="solid"/>
          </a:ln>
          <a:effectLst/>
        </p:spPr>
        <p:txBody>
          <a:bodyPr rtlCol="0" anchor="ctr"/>
          <a:lstStyle/>
          <a:p>
            <a:pPr algn="ctr" defTabSz="914400"/>
            <a:r>
              <a:rPr lang="zh-CN" altLang="en-US" sz="1200" kern="0" dirty="0">
                <a:gradFill>
                  <a:gsLst>
                    <a:gs pos="100000">
                      <a:prstClr val="white"/>
                    </a:gs>
                    <a:gs pos="0">
                      <a:prstClr val="white">
                        <a:lumMod val="95000"/>
                      </a:prstClr>
                    </a:gs>
                  </a:gsLst>
                  <a:path path="circle">
                    <a:fillToRect l="100000" b="100000"/>
                  </a:path>
                </a:gradFill>
                <a:ea typeface="微软雅黑" panose="020B0503020204020204" charset="-122"/>
              </a:rPr>
              <a:t>输出</a:t>
            </a:r>
          </a:p>
        </p:txBody>
      </p:sp>
      <p:sp>
        <p:nvSpPr>
          <p:cNvPr id="20" name="矩形 19">
            <a:extLst>
              <a:ext uri="{FF2B5EF4-FFF2-40B4-BE49-F238E27FC236}">
                <a16:creationId xmlns:a16="http://schemas.microsoft.com/office/drawing/2014/main" id="{7737F746-8DF3-4EDE-9BA6-59CFDB584B54}"/>
              </a:ext>
            </a:extLst>
          </p:cNvPr>
          <p:cNvSpPr/>
          <p:nvPr/>
        </p:nvSpPr>
        <p:spPr>
          <a:xfrm>
            <a:off x="317169" y="2338689"/>
            <a:ext cx="4929809" cy="226555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1" name="Rectangle 43">
            <a:extLst>
              <a:ext uri="{FF2B5EF4-FFF2-40B4-BE49-F238E27FC236}">
                <a16:creationId xmlns:a16="http://schemas.microsoft.com/office/drawing/2014/main" id="{75FED6EE-2A16-4359-A9D8-D1DA3A854CFE}"/>
              </a:ext>
            </a:extLst>
          </p:cNvPr>
          <p:cNvSpPr/>
          <p:nvPr/>
        </p:nvSpPr>
        <p:spPr>
          <a:xfrm>
            <a:off x="500994" y="2424532"/>
            <a:ext cx="4542106" cy="2093869"/>
          </a:xfrm>
          <a:prstGeom prst="rect">
            <a:avLst/>
          </a:prstGeom>
        </p:spPr>
        <p:txBody>
          <a:bodyPr wrap="square" lIns="0" tIns="0" rIns="0" bIns="0">
            <a:noAutofit/>
          </a:bodyPr>
          <a:lstStyle/>
          <a:p>
            <a:pPr>
              <a:lnSpc>
                <a:spcPct val="150000"/>
              </a:lnSpc>
              <a:defRPr/>
            </a:pP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  </a:t>
            </a:r>
            <a:endPar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endParaRPr>
          </a:p>
          <a:p>
            <a:pPr>
              <a:lnSpc>
                <a:spcPct val="150000"/>
              </a:lnSpc>
              <a:defRPr/>
            </a:pP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  不管是五千年岁月长河里诗词歌赋等传统文化，还是多媒体时代下迅速发展的流行文化，文化输出道阻且长。</a:t>
            </a:r>
            <a:endPar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endParaRPr>
          </a:p>
          <a:p>
            <a:pPr>
              <a:lnSpc>
                <a:spcPct val="150000"/>
              </a:lnSpc>
              <a:defRPr/>
            </a:pPr>
            <a:r>
              <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  </a:t>
            </a: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等哪一天美国人说“奥利给”像中国人说“</a:t>
            </a:r>
            <a:r>
              <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my god</a:t>
            </a: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”一样稀松平常，中国就成功完成了文化输出</a:t>
            </a:r>
          </a:p>
        </p:txBody>
      </p:sp>
      <p:pic>
        <p:nvPicPr>
          <p:cNvPr id="4" name="图片 3">
            <a:extLst>
              <a:ext uri="{FF2B5EF4-FFF2-40B4-BE49-F238E27FC236}">
                <a16:creationId xmlns:a16="http://schemas.microsoft.com/office/drawing/2014/main" id="{6F23E34B-5610-40A8-8AAA-4A4D60151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9" y="1943566"/>
            <a:ext cx="3430015" cy="1796975"/>
          </a:xfrm>
          <a:prstGeom prst="rect">
            <a:avLst/>
          </a:prstGeom>
        </p:spPr>
      </p:pic>
    </p:spTree>
    <p:extLst>
      <p:ext uri="{BB962C8B-B14F-4D97-AF65-F5344CB8AC3E}">
        <p14:creationId xmlns:p14="http://schemas.microsoft.com/office/powerpoint/2010/main" val="29011489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par>
                                <p:cTn id="12" presetID="53" presetClass="entr" presetSubtype="16" fill="hold" grpId="1"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fltVal val="0"/>
                                          </p:val>
                                        </p:tav>
                                        <p:tav tm="100000">
                                          <p:val>
                                            <p:strVal val="#ppt_w"/>
                                          </p:val>
                                        </p:tav>
                                      </p:tavLst>
                                    </p:anim>
                                    <p:anim calcmode="lin" valueType="num">
                                      <p:cBhvr>
                                        <p:cTn id="15" dur="1000" fill="hold"/>
                                        <p:tgtEl>
                                          <p:spTgt spid="19"/>
                                        </p:tgtEl>
                                        <p:attrNameLst>
                                          <p:attrName>ppt_h</p:attrName>
                                        </p:attrNameLst>
                                      </p:cBhvr>
                                      <p:tavLst>
                                        <p:tav tm="0">
                                          <p:val>
                                            <p:fltVal val="0"/>
                                          </p:val>
                                        </p:tav>
                                        <p:tav tm="100000">
                                          <p:val>
                                            <p:strVal val="#ppt_h"/>
                                          </p:val>
                                        </p:tav>
                                      </p:tavLst>
                                    </p:anim>
                                    <p:animEffect transition="in" filter="fade">
                                      <p:cBhvr>
                                        <p:cTn id="16" dur="1000"/>
                                        <p:tgtEl>
                                          <p:spTgt spid="19"/>
                                        </p:tgtEl>
                                      </p:cBhvr>
                                    </p:animEffect>
                                  </p:childTnLst>
                                </p:cTn>
                              </p:par>
                              <p:par>
                                <p:cTn id="17" presetID="35" presetClass="path" presetSubtype="0" accel="50000" decel="50000" fill="hold" grpId="2" nodeType="withEffect">
                                  <p:stCondLst>
                                    <p:cond delay="0"/>
                                  </p:stCondLst>
                                  <p:childTnLst>
                                    <p:animMotion origin="layout" path="M 4.44444E-6 -4.32099E-6 L -0.10452 -4.32099E-6 " pathEditMode="relative" rAng="0" ptsTypes="AA">
                                      <p:cBhvr>
                                        <p:cTn id="18" dur="1000" spd="-100000" fill="hold"/>
                                        <p:tgtEl>
                                          <p:spTgt spid="19"/>
                                        </p:tgtEl>
                                        <p:attrNameLst>
                                          <p:attrName>ppt_x</p:attrName>
                                          <p:attrName>ppt_y</p:attrName>
                                        </p:attrNameLst>
                                      </p:cBhvr>
                                      <p:rCtr x="-5226" y="0"/>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circle(in)">
                                      <p:cBhvr>
                                        <p:cTn id="2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“敢于文化创新”</a:t>
            </a:r>
          </a:p>
        </p:txBody>
      </p:sp>
      <p:grpSp>
        <p:nvGrpSpPr>
          <p:cNvPr id="14" name="组合 13">
            <a:extLst>
              <a:ext uri="{FF2B5EF4-FFF2-40B4-BE49-F238E27FC236}">
                <a16:creationId xmlns:a16="http://schemas.microsoft.com/office/drawing/2014/main" id="{05ADF029-A901-475D-AE1C-AE85E5A6F169}"/>
              </a:ext>
            </a:extLst>
          </p:cNvPr>
          <p:cNvGrpSpPr/>
          <p:nvPr/>
        </p:nvGrpSpPr>
        <p:grpSpPr>
          <a:xfrm>
            <a:off x="418125" y="1607769"/>
            <a:ext cx="6107019" cy="526756"/>
            <a:chOff x="2771800" y="1675833"/>
            <a:chExt cx="6107019" cy="529556"/>
          </a:xfrm>
        </p:grpSpPr>
        <p:sp>
          <p:nvSpPr>
            <p:cNvPr id="15" name="圆角矩形 9">
              <a:extLst>
                <a:ext uri="{FF2B5EF4-FFF2-40B4-BE49-F238E27FC236}">
                  <a16:creationId xmlns:a16="http://schemas.microsoft.com/office/drawing/2014/main" id="{A1F087C1-8574-4010-9F7E-B9E35AC375A4}"/>
                </a:ext>
              </a:extLst>
            </p:cNvPr>
            <p:cNvSpPr/>
            <p:nvPr/>
          </p:nvSpPr>
          <p:spPr>
            <a:xfrm>
              <a:off x="2771800" y="1675833"/>
              <a:ext cx="4929809" cy="529556"/>
            </a:xfrm>
            <a:prstGeom prst="roundRect">
              <a:avLst>
                <a:gd name="adj" fmla="val 50000"/>
              </a:avLst>
            </a:prstGeom>
            <a:noFill/>
            <a:ln w="19050" cap="flat" cmpd="sng" algn="ctr">
              <a:solidFill>
                <a:srgbClr val="C00000"/>
              </a:solidFill>
              <a:prstDash val="solid"/>
            </a:ln>
            <a:effectLst/>
          </p:spPr>
          <p:txBody>
            <a:bodyPr rtlCol="0" anchor="ctr"/>
            <a:lstStyle/>
            <a:p>
              <a:pPr algn="ctr" defTabSz="914400">
                <a:defRPr/>
              </a:pPr>
              <a:endParaRPr lang="zh-CN" altLang="en-US" sz="1800" kern="0">
                <a:solidFill>
                  <a:srgbClr val="FFFFFF"/>
                </a:solidFill>
                <a:ea typeface="微软雅黑" panose="020B0503020204020204" charset="-122"/>
              </a:endParaRPr>
            </a:p>
          </p:txBody>
        </p:sp>
        <p:sp>
          <p:nvSpPr>
            <p:cNvPr id="16" name="TextBox 14">
              <a:extLst>
                <a:ext uri="{FF2B5EF4-FFF2-40B4-BE49-F238E27FC236}">
                  <a16:creationId xmlns:a16="http://schemas.microsoft.com/office/drawing/2014/main" id="{31CDD721-4B88-4646-841B-0E11448FAFB2}"/>
                </a:ext>
              </a:extLst>
            </p:cNvPr>
            <p:cNvSpPr txBox="1"/>
            <p:nvPr/>
          </p:nvSpPr>
          <p:spPr>
            <a:xfrm>
              <a:off x="2854669" y="1772486"/>
              <a:ext cx="393322" cy="309413"/>
            </a:xfrm>
            <a:prstGeom prst="rect">
              <a:avLst/>
            </a:prstGeom>
            <a:noFill/>
          </p:spPr>
          <p:txBody>
            <a:bodyPr wrap="square" lIns="0" tIns="0" rIns="0" bIns="0" rtlCol="0" anchor="ctr">
              <a:spAutoFit/>
            </a:bodyPr>
            <a:lstStyle/>
            <a:p>
              <a:pPr algn="ctr" defTabSz="914400">
                <a:defRPr/>
              </a:pPr>
              <a:r>
                <a:rPr lang="en-US" altLang="zh-CN" sz="2000" kern="0" dirty="0">
                  <a:gradFill>
                    <a:gsLst>
                      <a:gs pos="0">
                        <a:srgbClr val="FF3302"/>
                      </a:gs>
                      <a:gs pos="100000">
                        <a:srgbClr val="CB0800"/>
                      </a:gs>
                    </a:gsLst>
                    <a:lin ang="5400000" scaled="1"/>
                  </a:gradFill>
                  <a:latin typeface="Impact" panose="020B0806030902050204" pitchFamily="34" charset="0"/>
                  <a:ea typeface="微软雅黑" panose="020B0503020204020204" charset="-122"/>
                </a:rPr>
                <a:t>03</a:t>
              </a:r>
              <a:endParaRPr lang="zh-CN" altLang="en-US" sz="2000" kern="0" dirty="0">
                <a:gradFill>
                  <a:gsLst>
                    <a:gs pos="0">
                      <a:srgbClr val="FF3302"/>
                    </a:gs>
                    <a:gs pos="100000">
                      <a:srgbClr val="CB0800"/>
                    </a:gs>
                  </a:gsLst>
                  <a:lin ang="5400000" scaled="1"/>
                </a:gradFill>
                <a:latin typeface="Impact" panose="020B0806030902050204" pitchFamily="34" charset="0"/>
                <a:ea typeface="微软雅黑" panose="020B0503020204020204" charset="-122"/>
              </a:endParaRPr>
            </a:p>
          </p:txBody>
        </p:sp>
        <p:sp>
          <p:nvSpPr>
            <p:cNvPr id="17" name="矩形 16">
              <a:extLst>
                <a:ext uri="{FF2B5EF4-FFF2-40B4-BE49-F238E27FC236}">
                  <a16:creationId xmlns:a16="http://schemas.microsoft.com/office/drawing/2014/main" id="{6849A440-B025-46D6-9AA7-53878FB39E0C}"/>
                </a:ext>
              </a:extLst>
            </p:cNvPr>
            <p:cNvSpPr/>
            <p:nvPr/>
          </p:nvSpPr>
          <p:spPr>
            <a:xfrm>
              <a:off x="4189207" y="1780437"/>
              <a:ext cx="4689612" cy="308346"/>
            </a:xfrm>
            <a:prstGeom prst="rect">
              <a:avLst/>
            </a:prstGeom>
            <a:noFill/>
            <a:ln w="12700" cap="flat" cmpd="sng" algn="ctr">
              <a:noFill/>
              <a:prstDash val="solid"/>
            </a:ln>
            <a:effectLst/>
          </p:spPr>
          <p:txBody>
            <a:bodyPr lIns="0" tIns="0" rIns="0" bIns="0" rtlCol="0" anchor="ctr"/>
            <a:lstStyle/>
            <a:p>
              <a:pPr defTabSz="914400"/>
              <a:r>
                <a:rPr lang="zh-CN" altLang="en-US" sz="1600" kern="0" dirty="0">
                  <a:gradFill>
                    <a:gsLst>
                      <a:gs pos="0">
                        <a:prstClr val="black">
                          <a:lumMod val="75000"/>
                          <a:lumOff val="25000"/>
                        </a:prstClr>
                      </a:gs>
                      <a:gs pos="100000">
                        <a:prstClr val="black">
                          <a:lumMod val="85000"/>
                          <a:lumOff val="15000"/>
                        </a:prstClr>
                      </a:gs>
                    </a:gsLst>
                    <a:lin ang="18900000" scaled="1"/>
                  </a:gradFill>
                  <a:ea typeface="微软雅黑" panose="020B0503020204020204" charset="-122"/>
                </a:rPr>
                <a:t>敢于文化创新</a:t>
              </a:r>
            </a:p>
          </p:txBody>
        </p:sp>
      </p:grpSp>
      <p:sp>
        <p:nvSpPr>
          <p:cNvPr id="19" name="圆角矩形 12">
            <a:extLst>
              <a:ext uri="{FF2B5EF4-FFF2-40B4-BE49-F238E27FC236}">
                <a16:creationId xmlns:a16="http://schemas.microsoft.com/office/drawing/2014/main" id="{882E48D4-21A3-48DF-8712-9155ACCE4D87}"/>
              </a:ext>
            </a:extLst>
          </p:cNvPr>
          <p:cNvSpPr/>
          <p:nvPr/>
        </p:nvSpPr>
        <p:spPr>
          <a:xfrm>
            <a:off x="955429" y="1718668"/>
            <a:ext cx="818989" cy="293020"/>
          </a:xfrm>
          <a:prstGeom prst="roundRect">
            <a:avLst>
              <a:gd name="adj" fmla="val 50000"/>
            </a:avLst>
          </a:prstGeom>
          <a:gradFill>
            <a:gsLst>
              <a:gs pos="0">
                <a:srgbClr val="FF3302"/>
              </a:gs>
              <a:gs pos="100000">
                <a:srgbClr val="CB0800"/>
              </a:gs>
            </a:gsLst>
            <a:lin ang="5400000" scaled="1"/>
          </a:gradFill>
          <a:ln w="12700" cap="flat" cmpd="sng" algn="ctr">
            <a:noFill/>
            <a:prstDash val="solid"/>
          </a:ln>
          <a:effectLst/>
        </p:spPr>
        <p:txBody>
          <a:bodyPr rtlCol="0" anchor="ctr"/>
          <a:lstStyle/>
          <a:p>
            <a:pPr algn="ctr" defTabSz="914400"/>
            <a:r>
              <a:rPr lang="zh-CN" altLang="en-US" sz="1200" kern="0" dirty="0">
                <a:gradFill>
                  <a:gsLst>
                    <a:gs pos="100000">
                      <a:prstClr val="white"/>
                    </a:gs>
                    <a:gs pos="0">
                      <a:prstClr val="white">
                        <a:lumMod val="95000"/>
                      </a:prstClr>
                    </a:gs>
                  </a:gsLst>
                  <a:path path="circle">
                    <a:fillToRect l="100000" b="100000"/>
                  </a:path>
                </a:gradFill>
                <a:ea typeface="微软雅黑" panose="020B0503020204020204" charset="-122"/>
              </a:rPr>
              <a:t>创造力</a:t>
            </a:r>
          </a:p>
        </p:txBody>
      </p:sp>
      <p:sp>
        <p:nvSpPr>
          <p:cNvPr id="20" name="矩形 19">
            <a:extLst>
              <a:ext uri="{FF2B5EF4-FFF2-40B4-BE49-F238E27FC236}">
                <a16:creationId xmlns:a16="http://schemas.microsoft.com/office/drawing/2014/main" id="{7737F746-8DF3-4EDE-9BA6-59CFDB584B54}"/>
              </a:ext>
            </a:extLst>
          </p:cNvPr>
          <p:cNvSpPr/>
          <p:nvPr/>
        </p:nvSpPr>
        <p:spPr>
          <a:xfrm>
            <a:off x="317169" y="2338689"/>
            <a:ext cx="4929809" cy="226555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1" name="Rectangle 43">
            <a:extLst>
              <a:ext uri="{FF2B5EF4-FFF2-40B4-BE49-F238E27FC236}">
                <a16:creationId xmlns:a16="http://schemas.microsoft.com/office/drawing/2014/main" id="{75FED6EE-2A16-4359-A9D8-D1DA3A854CFE}"/>
              </a:ext>
            </a:extLst>
          </p:cNvPr>
          <p:cNvSpPr/>
          <p:nvPr/>
        </p:nvSpPr>
        <p:spPr>
          <a:xfrm>
            <a:off x="500994" y="2424532"/>
            <a:ext cx="4542106" cy="2093869"/>
          </a:xfrm>
          <a:prstGeom prst="rect">
            <a:avLst/>
          </a:prstGeom>
        </p:spPr>
        <p:txBody>
          <a:bodyPr wrap="square" lIns="0" tIns="0" rIns="0" bIns="0">
            <a:noAutofit/>
          </a:bodyPr>
          <a:lstStyle/>
          <a:p>
            <a:pPr>
              <a:lnSpc>
                <a:spcPct val="150000"/>
              </a:lnSpc>
              <a:defRPr/>
            </a:pP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  </a:t>
            </a:r>
            <a:endPar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endParaRPr>
          </a:p>
          <a:p>
            <a:pPr>
              <a:lnSpc>
                <a:spcPct val="150000"/>
              </a:lnSpc>
              <a:defRPr/>
            </a:pP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  将传统文化融入现代艺术，使传统文化更容易被广大人群接受</a:t>
            </a:r>
            <a:endPar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endParaRPr>
          </a:p>
          <a:p>
            <a:pPr>
              <a:lnSpc>
                <a:spcPct val="150000"/>
              </a:lnSpc>
              <a:defRPr/>
            </a:pPr>
            <a:r>
              <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  </a:t>
            </a: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早在</a:t>
            </a:r>
            <a:r>
              <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2017</a:t>
            </a: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年，酷狗独家上线了一部由</a:t>
            </a:r>
            <a:r>
              <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a:t>
            </a: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剑网</a:t>
            </a:r>
            <a:r>
              <a:rPr lang="en-US" altLang="zh-CN"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3》</a:t>
            </a:r>
            <a:r>
              <a:rPr lang="zh-CN" altLang="en-US" sz="1400" dirty="0">
                <a:gradFill>
                  <a:gsLst>
                    <a:gs pos="0">
                      <a:prstClr val="black">
                        <a:lumMod val="75000"/>
                        <a:lumOff val="25000"/>
                      </a:prstClr>
                    </a:gs>
                    <a:gs pos="100000">
                      <a:prstClr val="black">
                        <a:lumMod val="85000"/>
                        <a:lumOff val="15000"/>
                      </a:prstClr>
                    </a:gs>
                  </a:gsLst>
                  <a:lin ang="18900000" scaled="1"/>
                </a:gradFill>
                <a:latin typeface="微软雅黑" panose="020B0503020204020204" charset="-122"/>
                <a:ea typeface="微软雅黑" panose="020B0503020204020204" charset="-122"/>
              </a:rPr>
              <a:t>衍生的新编粤剧，在舞台上的呈现沿用了粤剧的传统表演形式，但在伴奏上采用了“小清新中国风”的配乐方式</a:t>
            </a:r>
          </a:p>
        </p:txBody>
      </p:sp>
      <p:pic>
        <p:nvPicPr>
          <p:cNvPr id="7" name="图片 6">
            <a:extLst>
              <a:ext uri="{FF2B5EF4-FFF2-40B4-BE49-F238E27FC236}">
                <a16:creationId xmlns:a16="http://schemas.microsoft.com/office/drawing/2014/main" id="{B6577359-BC84-4B60-87EE-31A9DF410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803" y="2176646"/>
            <a:ext cx="3596122" cy="2265557"/>
          </a:xfrm>
          <a:prstGeom prst="rect">
            <a:avLst/>
          </a:prstGeom>
        </p:spPr>
      </p:pic>
    </p:spTree>
    <p:extLst>
      <p:ext uri="{BB962C8B-B14F-4D97-AF65-F5344CB8AC3E}">
        <p14:creationId xmlns:p14="http://schemas.microsoft.com/office/powerpoint/2010/main" val="598382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par>
                                <p:cTn id="12" presetID="53" presetClass="entr" presetSubtype="16" fill="hold" grpId="1"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fltVal val="0"/>
                                          </p:val>
                                        </p:tav>
                                        <p:tav tm="100000">
                                          <p:val>
                                            <p:strVal val="#ppt_w"/>
                                          </p:val>
                                        </p:tav>
                                      </p:tavLst>
                                    </p:anim>
                                    <p:anim calcmode="lin" valueType="num">
                                      <p:cBhvr>
                                        <p:cTn id="15" dur="1000" fill="hold"/>
                                        <p:tgtEl>
                                          <p:spTgt spid="19"/>
                                        </p:tgtEl>
                                        <p:attrNameLst>
                                          <p:attrName>ppt_h</p:attrName>
                                        </p:attrNameLst>
                                      </p:cBhvr>
                                      <p:tavLst>
                                        <p:tav tm="0">
                                          <p:val>
                                            <p:fltVal val="0"/>
                                          </p:val>
                                        </p:tav>
                                        <p:tav tm="100000">
                                          <p:val>
                                            <p:strVal val="#ppt_h"/>
                                          </p:val>
                                        </p:tav>
                                      </p:tavLst>
                                    </p:anim>
                                    <p:animEffect transition="in" filter="fade">
                                      <p:cBhvr>
                                        <p:cTn id="16" dur="1000"/>
                                        <p:tgtEl>
                                          <p:spTgt spid="19"/>
                                        </p:tgtEl>
                                      </p:cBhvr>
                                    </p:animEffect>
                                  </p:childTnLst>
                                </p:cTn>
                              </p:par>
                              <p:par>
                                <p:cTn id="17" presetID="35" presetClass="path" presetSubtype="0" accel="50000" decel="50000" fill="hold" grpId="2" nodeType="withEffect">
                                  <p:stCondLst>
                                    <p:cond delay="0"/>
                                  </p:stCondLst>
                                  <p:childTnLst>
                                    <p:animMotion origin="layout" path="M 4.44444E-6 -4.32099E-6 L -0.10452 -4.32099E-6 " pathEditMode="relative" rAng="0" ptsTypes="AA">
                                      <p:cBhvr>
                                        <p:cTn id="18" dur="1000" spd="-100000" fill="hold"/>
                                        <p:tgtEl>
                                          <p:spTgt spid="19"/>
                                        </p:tgtEl>
                                        <p:attrNameLst>
                                          <p:attrName>ppt_x</p:attrName>
                                          <p:attrName>ppt_y</p:attrName>
                                        </p:attrNameLst>
                                      </p:cBhvr>
                                      <p:rCtr x="-5226" y="0"/>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circle(in)">
                                      <p:cBhvr>
                                        <p:cTn id="2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004" y="1343612"/>
            <a:ext cx="8264243" cy="3269100"/>
          </a:xfrm>
          <a:prstGeom prst="rect">
            <a:avLst/>
          </a:prstGeom>
        </p:spPr>
        <p:txBody>
          <a:bodyPr wrap="square">
            <a:spAutoFit/>
          </a:bodyPr>
          <a:lstStyle/>
          <a:p>
            <a:pPr defTabSz="914400">
              <a:lnSpc>
                <a:spcPct val="150000"/>
              </a:lnSpc>
              <a:defRPr/>
            </a:pPr>
            <a:r>
              <a:rPr lang="zh-CN" altLang="en-US" sz="2000" b="1" kern="0" dirty="0">
                <a:solidFill>
                  <a:srgbClr val="C00000"/>
                </a:solidFill>
                <a:latin typeface="Arial" panose="020B0604020202020204"/>
                <a:ea typeface="微软雅黑" panose="020B0503020204020204" charset="-122"/>
              </a:rPr>
              <a:t>  我走过的山路是徐霞客曾经留宿过的，我走过的关隘是六国曾逡巡而不敢前的，我驻足远眺的城楼是于谦曾经坚定守卫过的，我现在能驰骋由缰的草原是霍去病曾经为之而奋斗过的，我还能吃到苏轼当年手不停箸的红烧肉，我还能饮到太白当年举杯邀月的花间美酒，我还能在众多浩劫后读到前人的筋骨血肉，我还能在大悲大喜后脱口而背出一句他们曾经用来形容自己的爱恨情仇。这片土地留给我们后人最大的礼物应该就是这么两件了吧，一件是历史，一件是文化，前者可鉴世，后者可润心</a:t>
            </a:r>
          </a:p>
        </p:txBody>
      </p:sp>
      <p:sp>
        <p:nvSpPr>
          <p:cNvPr id="11" name="矩形 10">
            <a:extLst>
              <a:ext uri="{FF2B5EF4-FFF2-40B4-BE49-F238E27FC236}">
                <a16:creationId xmlns:a16="http://schemas.microsoft.com/office/drawing/2014/main" id="{0D584A53-8274-4284-B3E8-A98C876FD0B2}"/>
              </a:ext>
            </a:extLst>
          </p:cNvPr>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结束语</a:t>
            </a:r>
          </a:p>
        </p:txBody>
      </p:sp>
    </p:spTree>
    <p:extLst>
      <p:ext uri="{BB962C8B-B14F-4D97-AF65-F5344CB8AC3E}">
        <p14:creationId xmlns:p14="http://schemas.microsoft.com/office/powerpoint/2010/main" val="41058907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3" cstate="screen"/>
          <a:srcRect/>
          <a:stretch>
            <a:fillRect/>
          </a:stretch>
        </p:blipFill>
        <p:spPr>
          <a:xfrm>
            <a:off x="1376120" y="2549250"/>
            <a:ext cx="1201622" cy="1716603"/>
          </a:xfrm>
          <a:prstGeom prst="rect">
            <a:avLst/>
          </a:prstGeom>
        </p:spPr>
      </p:pic>
      <p:pic>
        <p:nvPicPr>
          <p:cNvPr id="23" name="图片 22"/>
          <p:cNvPicPr>
            <a:picLocks noChangeAspect="1"/>
          </p:cNvPicPr>
          <p:nvPr/>
        </p:nvPicPr>
        <p:blipFill rotWithShape="1">
          <a:blip r:embed="rId4" cstate="screen"/>
          <a:srcRect/>
          <a:stretch>
            <a:fillRect/>
          </a:stretch>
        </p:blipFill>
        <p:spPr>
          <a:xfrm>
            <a:off x="6578534" y="2544096"/>
            <a:ext cx="1459113" cy="1777912"/>
          </a:xfrm>
          <a:prstGeom prst="rect">
            <a:avLst/>
          </a:prstGeom>
        </p:spPr>
      </p:pic>
      <p:pic>
        <p:nvPicPr>
          <p:cNvPr id="17" name="图片 16"/>
          <p:cNvPicPr>
            <a:picLocks noChangeAspect="1"/>
          </p:cNvPicPr>
          <p:nvPr/>
        </p:nvPicPr>
        <p:blipFill rotWithShape="1">
          <a:blip r:embed="rId5" cstate="screen"/>
          <a:srcRect/>
          <a:stretch>
            <a:fillRect/>
          </a:stretch>
        </p:blipFill>
        <p:spPr>
          <a:xfrm>
            <a:off x="2221587" y="2859053"/>
            <a:ext cx="5074856" cy="1907156"/>
          </a:xfrm>
          <a:custGeom>
            <a:avLst/>
            <a:gdLst>
              <a:gd name="connsiteX0" fmla="*/ 0 w 6766475"/>
              <a:gd name="connsiteY0" fmla="*/ 0 h 2542875"/>
              <a:gd name="connsiteX1" fmla="*/ 6766475 w 6766475"/>
              <a:gd name="connsiteY1" fmla="*/ 0 h 2542875"/>
              <a:gd name="connsiteX2" fmla="*/ 6766475 w 6766475"/>
              <a:gd name="connsiteY2" fmla="*/ 2542875 h 2542875"/>
              <a:gd name="connsiteX3" fmla="*/ 0 w 6766475"/>
              <a:gd name="connsiteY3" fmla="*/ 2542875 h 2542875"/>
            </a:gdLst>
            <a:ahLst/>
            <a:cxnLst>
              <a:cxn ang="0">
                <a:pos x="connsiteX0" y="connsiteY0"/>
              </a:cxn>
              <a:cxn ang="0">
                <a:pos x="connsiteX1" y="connsiteY1"/>
              </a:cxn>
              <a:cxn ang="0">
                <a:pos x="connsiteX2" y="connsiteY2"/>
              </a:cxn>
              <a:cxn ang="0">
                <a:pos x="connsiteX3" y="connsiteY3"/>
              </a:cxn>
            </a:cxnLst>
            <a:rect l="l" t="t" r="r" b="b"/>
            <a:pathLst>
              <a:path w="6766475" h="2542875">
                <a:moveTo>
                  <a:pt x="0" y="0"/>
                </a:moveTo>
                <a:lnTo>
                  <a:pt x="6766475" y="0"/>
                </a:lnTo>
                <a:lnTo>
                  <a:pt x="6766475" y="2542875"/>
                </a:lnTo>
                <a:lnTo>
                  <a:pt x="0" y="2542875"/>
                </a:lnTo>
                <a:close/>
              </a:path>
            </a:pathLst>
          </a:custGeom>
        </p:spPr>
      </p:pic>
      <p:pic>
        <p:nvPicPr>
          <p:cNvPr id="21" name="图片 20"/>
          <p:cNvPicPr>
            <a:picLocks noChangeAspect="1"/>
          </p:cNvPicPr>
          <p:nvPr/>
        </p:nvPicPr>
        <p:blipFill rotWithShape="1">
          <a:blip r:embed="rId6" cstate="screen"/>
          <a:srcRect/>
          <a:stretch>
            <a:fillRect/>
          </a:stretch>
        </p:blipFill>
        <p:spPr>
          <a:xfrm>
            <a:off x="413897" y="340263"/>
            <a:ext cx="1563054" cy="880570"/>
          </a:xfrm>
          <a:custGeom>
            <a:avLst/>
            <a:gdLst>
              <a:gd name="connsiteX0" fmla="*/ 0 w 1477288"/>
              <a:gd name="connsiteY0" fmla="*/ 0 h 832252"/>
              <a:gd name="connsiteX1" fmla="*/ 1477288 w 1477288"/>
              <a:gd name="connsiteY1" fmla="*/ 0 h 832252"/>
              <a:gd name="connsiteX2" fmla="*/ 1477288 w 1477288"/>
              <a:gd name="connsiteY2" fmla="*/ 832252 h 832252"/>
              <a:gd name="connsiteX3" fmla="*/ 0 w 1477288"/>
              <a:gd name="connsiteY3" fmla="*/ 832252 h 832252"/>
            </a:gdLst>
            <a:ahLst/>
            <a:cxnLst>
              <a:cxn ang="0">
                <a:pos x="connsiteX0" y="connsiteY0"/>
              </a:cxn>
              <a:cxn ang="0">
                <a:pos x="connsiteX1" y="connsiteY1"/>
              </a:cxn>
              <a:cxn ang="0">
                <a:pos x="connsiteX2" y="connsiteY2"/>
              </a:cxn>
              <a:cxn ang="0">
                <a:pos x="connsiteX3" y="connsiteY3"/>
              </a:cxn>
            </a:cxnLst>
            <a:rect l="l" t="t" r="r" b="b"/>
            <a:pathLst>
              <a:path w="1477288" h="832252">
                <a:moveTo>
                  <a:pt x="0" y="0"/>
                </a:moveTo>
                <a:lnTo>
                  <a:pt x="1477288" y="0"/>
                </a:lnTo>
                <a:lnTo>
                  <a:pt x="1477288" y="832252"/>
                </a:lnTo>
                <a:lnTo>
                  <a:pt x="0" y="832252"/>
                </a:lnTo>
                <a:close/>
              </a:path>
            </a:pathLst>
          </a:custGeom>
        </p:spPr>
      </p:pic>
      <p:pic>
        <p:nvPicPr>
          <p:cNvPr id="12" name="图片 11"/>
          <p:cNvPicPr>
            <a:picLocks noChangeAspect="1"/>
          </p:cNvPicPr>
          <p:nvPr/>
        </p:nvPicPr>
        <p:blipFill rotWithShape="1">
          <a:blip r:embed="rId7" cstate="screen"/>
          <a:srcRect/>
          <a:stretch>
            <a:fillRect/>
          </a:stretch>
        </p:blipFill>
        <p:spPr>
          <a:xfrm flipH="1">
            <a:off x="4922929" y="3267431"/>
            <a:ext cx="4221051" cy="1535806"/>
          </a:xfrm>
          <a:prstGeom prst="rect">
            <a:avLst/>
          </a:prstGeom>
        </p:spPr>
      </p:pic>
      <p:pic>
        <p:nvPicPr>
          <p:cNvPr id="13" name="图片 12"/>
          <p:cNvPicPr>
            <a:picLocks noChangeAspect="1"/>
          </p:cNvPicPr>
          <p:nvPr/>
        </p:nvPicPr>
        <p:blipFill rotWithShape="1">
          <a:blip r:embed="rId7" cstate="screen"/>
          <a:srcRect/>
          <a:stretch>
            <a:fillRect/>
          </a:stretch>
        </p:blipFill>
        <p:spPr>
          <a:xfrm>
            <a:off x="-20" y="3288357"/>
            <a:ext cx="4221051" cy="1535806"/>
          </a:xfrm>
          <a:prstGeom prst="rect">
            <a:avLst/>
          </a:prstGeom>
        </p:spPr>
      </p:pic>
      <p:pic>
        <p:nvPicPr>
          <p:cNvPr id="16" name="图片 15"/>
          <p:cNvPicPr>
            <a:picLocks noChangeAspect="1"/>
          </p:cNvPicPr>
          <p:nvPr/>
        </p:nvPicPr>
        <p:blipFill rotWithShape="1">
          <a:blip r:embed="rId8" cstate="screen"/>
          <a:srcRect/>
          <a:stretch>
            <a:fillRect/>
          </a:stretch>
        </p:blipFill>
        <p:spPr>
          <a:xfrm flipH="1">
            <a:off x="5526415" y="3433245"/>
            <a:ext cx="2518349" cy="1090535"/>
          </a:xfrm>
          <a:prstGeom prst="rect">
            <a:avLst/>
          </a:prstGeom>
        </p:spPr>
      </p:pic>
      <p:pic>
        <p:nvPicPr>
          <p:cNvPr id="15" name="图片 14"/>
          <p:cNvPicPr>
            <a:picLocks noChangeAspect="1"/>
          </p:cNvPicPr>
          <p:nvPr/>
        </p:nvPicPr>
        <p:blipFill rotWithShape="1">
          <a:blip r:embed="rId8" cstate="screen"/>
          <a:srcRect/>
          <a:stretch>
            <a:fillRect/>
          </a:stretch>
        </p:blipFill>
        <p:spPr>
          <a:xfrm>
            <a:off x="1017199" y="3490065"/>
            <a:ext cx="2518349" cy="1090535"/>
          </a:xfrm>
          <a:prstGeom prst="rect">
            <a:avLst/>
          </a:prstGeom>
        </p:spPr>
      </p:pic>
      <p:pic>
        <p:nvPicPr>
          <p:cNvPr id="14" name="图片 13"/>
          <p:cNvPicPr>
            <a:picLocks noChangeAspect="1"/>
          </p:cNvPicPr>
          <p:nvPr/>
        </p:nvPicPr>
        <p:blipFill rotWithShape="1">
          <a:blip r:embed="rId9" cstate="screen"/>
          <a:srcRect t="66448" b="550"/>
          <a:stretch>
            <a:fillRect/>
          </a:stretch>
        </p:blipFill>
        <p:spPr>
          <a:xfrm>
            <a:off x="-20" y="3433379"/>
            <a:ext cx="9144000" cy="1506829"/>
          </a:xfrm>
          <a:prstGeom prst="rect">
            <a:avLst/>
          </a:prstGeom>
        </p:spPr>
      </p:pic>
      <p:sp>
        <p:nvSpPr>
          <p:cNvPr id="19" name="矩形 18">
            <a:extLst>
              <a:ext uri="{FF2B5EF4-FFF2-40B4-BE49-F238E27FC236}">
                <a16:creationId xmlns:a16="http://schemas.microsoft.com/office/drawing/2014/main" id="{1BF02B70-96D8-4AD7-8512-BD46F6F09746}"/>
              </a:ext>
            </a:extLst>
          </p:cNvPr>
          <p:cNvSpPr/>
          <p:nvPr/>
        </p:nvSpPr>
        <p:spPr>
          <a:xfrm>
            <a:off x="1150442" y="1464389"/>
            <a:ext cx="7217146" cy="830997"/>
          </a:xfrm>
          <a:prstGeom prst="rect">
            <a:avLst/>
          </a:prstGeom>
        </p:spPr>
        <p:txBody>
          <a:bodyPr wrap="square">
            <a:spAutoFit/>
          </a:bodyPr>
          <a:lstStyle/>
          <a:p>
            <a:pPr algn="ctr" defTabSz="914400">
              <a:defRPr/>
            </a:pPr>
            <a:r>
              <a:rPr lang="zh-CN" altLang="en-US" sz="4800" b="1" kern="0" dirty="0">
                <a:solidFill>
                  <a:srgbClr val="C00000"/>
                </a:solidFill>
                <a:latin typeface="Arial" panose="020B0604020202020204"/>
                <a:ea typeface="微软雅黑" panose="020B0503020204020204" charset="-122"/>
              </a:rPr>
              <a:t>谢谢观看！</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目录</a:t>
            </a:r>
          </a:p>
        </p:txBody>
      </p:sp>
      <p:sp>
        <p:nvSpPr>
          <p:cNvPr id="6" name="ïšlîḋê"/>
          <p:cNvSpPr/>
          <p:nvPr/>
        </p:nvSpPr>
        <p:spPr>
          <a:xfrm>
            <a:off x="555783" y="1415332"/>
            <a:ext cx="883842" cy="882723"/>
          </a:xfrm>
          <a:prstGeom prst="diamond">
            <a:avLst/>
          </a:prstGeom>
          <a:solidFill>
            <a:srgbClr val="C00000"/>
          </a:solidFill>
          <a:ln w="12700" cap="flat" cmpd="sng" algn="ctr">
            <a:noFill/>
            <a:prstDash val="solid"/>
            <a:miter lim="800000"/>
          </a:ln>
          <a:effectLst/>
        </p:spPr>
        <p:txBody>
          <a:bodyPr lIns="0" tIns="0" rIns="0" bIns="0" anchor="ctr"/>
          <a:lstStyle/>
          <a:p>
            <a:pPr algn="ctr" defTabSz="913765">
              <a:defRPr/>
            </a:pPr>
            <a:r>
              <a:rPr lang="en-US" altLang="zh-CN" sz="2400" b="1" kern="0" dirty="0">
                <a:solidFill>
                  <a:prstClr val="white"/>
                </a:solidFill>
                <a:latin typeface="Century Gothic" panose="020B0502020202020204" pitchFamily="34" charset="0"/>
              </a:rPr>
              <a:t>01</a:t>
            </a:r>
            <a:endParaRPr lang="zh-CN" altLang="en-US" sz="2400" b="1" kern="0" dirty="0">
              <a:solidFill>
                <a:prstClr val="white"/>
              </a:solidFill>
              <a:latin typeface="Century Gothic" panose="020B0502020202020204" pitchFamily="34" charset="0"/>
            </a:endParaRPr>
          </a:p>
        </p:txBody>
      </p:sp>
      <p:sp>
        <p:nvSpPr>
          <p:cNvPr id="9" name="ïṡľiḍé"/>
          <p:cNvSpPr/>
          <p:nvPr/>
        </p:nvSpPr>
        <p:spPr>
          <a:xfrm>
            <a:off x="555783" y="3717361"/>
            <a:ext cx="883842" cy="882723"/>
          </a:xfrm>
          <a:prstGeom prst="diamond">
            <a:avLst/>
          </a:prstGeom>
          <a:solidFill>
            <a:srgbClr val="C00000"/>
          </a:solidFill>
          <a:ln w="12700" cap="flat" cmpd="sng" algn="ctr">
            <a:noFill/>
            <a:prstDash val="solid"/>
            <a:miter lim="800000"/>
          </a:ln>
          <a:effectLst/>
        </p:spPr>
        <p:txBody>
          <a:bodyPr lIns="0" tIns="0" rIns="0" bIns="0" anchor="ctr"/>
          <a:lstStyle/>
          <a:p>
            <a:pPr algn="ctr" defTabSz="913765">
              <a:defRPr/>
            </a:pPr>
            <a:r>
              <a:rPr lang="en-US" altLang="zh-CN" sz="2400" b="1" kern="0" dirty="0">
                <a:solidFill>
                  <a:prstClr val="white"/>
                </a:solidFill>
                <a:latin typeface="Century Gothic" panose="020B0502020202020204" pitchFamily="34" charset="0"/>
              </a:rPr>
              <a:t>03</a:t>
            </a:r>
            <a:endParaRPr lang="zh-CN" altLang="en-US" sz="2400" b="1" kern="0" dirty="0">
              <a:solidFill>
                <a:prstClr val="white"/>
              </a:solidFill>
              <a:latin typeface="Century Gothic" panose="020B0502020202020204" pitchFamily="34" charset="0"/>
            </a:endParaRPr>
          </a:p>
        </p:txBody>
      </p:sp>
      <p:sp>
        <p:nvSpPr>
          <p:cNvPr id="10" name="TextBox 43"/>
          <p:cNvSpPr txBox="1"/>
          <p:nvPr/>
        </p:nvSpPr>
        <p:spPr>
          <a:xfrm>
            <a:off x="3561845" y="1702156"/>
            <a:ext cx="6009271" cy="400110"/>
          </a:xfrm>
          <a:prstGeom prst="rect">
            <a:avLst/>
          </a:prstGeom>
          <a:noFill/>
        </p:spPr>
        <p:txBody>
          <a:bodyPr wrap="square" rtlCol="0">
            <a:spAutoFit/>
          </a:bodyPr>
          <a:lstStyle/>
          <a:p>
            <a:pPr defTabSz="914400" fontAlgn="base">
              <a:spcBef>
                <a:spcPct val="0"/>
              </a:spcBef>
              <a:spcAft>
                <a:spcPct val="0"/>
              </a:spcAft>
              <a:defRPr/>
            </a:pPr>
            <a:r>
              <a:rPr lang="zh-CN" altLang="en-US" sz="2000" b="1" kern="0" dirty="0">
                <a:solidFill>
                  <a:srgbClr val="C00000"/>
                </a:solidFill>
                <a:latin typeface="微软雅黑" panose="020B0503020204020204" charset="-122"/>
                <a:ea typeface="微软雅黑" panose="020B0503020204020204" charset="-122"/>
                <a:cs typeface="Clear Sans" panose="020B0503030202020304" pitchFamily="34" charset="0"/>
              </a:rPr>
              <a:t>何为文化自信</a:t>
            </a:r>
            <a:endParaRPr lang="zh-CN" altLang="en-US" sz="2000" dirty="0">
              <a:solidFill>
                <a:srgbClr val="C00000"/>
              </a:solidFill>
              <a:latin typeface="微软雅黑" panose="020B0503020204020204" charset="-122"/>
              <a:ea typeface="微软雅黑" panose="020B0503020204020204" charset="-122"/>
              <a:sym typeface="Gill Sans" charset="0"/>
            </a:endParaRPr>
          </a:p>
        </p:txBody>
      </p:sp>
      <p:sp>
        <p:nvSpPr>
          <p:cNvPr id="11" name="TextBox 43"/>
          <p:cNvSpPr txBox="1"/>
          <p:nvPr/>
        </p:nvSpPr>
        <p:spPr>
          <a:xfrm>
            <a:off x="3253604" y="2841451"/>
            <a:ext cx="6009271" cy="400110"/>
          </a:xfrm>
          <a:prstGeom prst="rect">
            <a:avLst/>
          </a:prstGeom>
          <a:noFill/>
        </p:spPr>
        <p:txBody>
          <a:bodyPr wrap="square" rtlCol="0">
            <a:spAutoFit/>
          </a:bodyPr>
          <a:lstStyle/>
          <a:p>
            <a:pPr defTabSz="914400" fontAlgn="base">
              <a:spcBef>
                <a:spcPct val="0"/>
              </a:spcBef>
              <a:spcAft>
                <a:spcPct val="0"/>
              </a:spcAft>
              <a:defRPr/>
            </a:pPr>
            <a:r>
              <a:rPr lang="zh-CN" altLang="en-US" sz="2000" b="1" kern="0" dirty="0">
                <a:solidFill>
                  <a:srgbClr val="C00000"/>
                </a:solidFill>
                <a:latin typeface="微软雅黑" panose="020B0503020204020204" charset="-122"/>
                <a:ea typeface="微软雅黑" panose="020B0503020204020204" charset="-122"/>
                <a:cs typeface="Clear Sans" panose="020B0503030202020304" pitchFamily="34" charset="0"/>
              </a:rPr>
              <a:t>文化自信提出的背景</a:t>
            </a:r>
            <a:endParaRPr lang="zh-CN" altLang="en-US" sz="2000" dirty="0">
              <a:solidFill>
                <a:srgbClr val="C00000"/>
              </a:solidFill>
              <a:latin typeface="微软雅黑" panose="020B0503020204020204" charset="-122"/>
              <a:ea typeface="微软雅黑" panose="020B0503020204020204" charset="-122"/>
              <a:sym typeface="Gill Sans" charset="0"/>
            </a:endParaRPr>
          </a:p>
        </p:txBody>
      </p:sp>
      <p:sp>
        <p:nvSpPr>
          <p:cNvPr id="12" name="TextBox 43"/>
          <p:cNvSpPr txBox="1"/>
          <p:nvPr/>
        </p:nvSpPr>
        <p:spPr>
          <a:xfrm>
            <a:off x="3384045" y="3980746"/>
            <a:ext cx="6009271" cy="400110"/>
          </a:xfrm>
          <a:prstGeom prst="rect">
            <a:avLst/>
          </a:prstGeom>
          <a:noFill/>
        </p:spPr>
        <p:txBody>
          <a:bodyPr wrap="square" rtlCol="0">
            <a:spAutoFit/>
          </a:bodyPr>
          <a:lstStyle/>
          <a:p>
            <a:pPr defTabSz="914400" fontAlgn="base">
              <a:spcBef>
                <a:spcPct val="0"/>
              </a:spcBef>
              <a:spcAft>
                <a:spcPct val="0"/>
              </a:spcAft>
              <a:defRPr/>
            </a:pPr>
            <a:r>
              <a:rPr lang="zh-CN" altLang="en-US" sz="2000" b="1" kern="0" dirty="0">
                <a:solidFill>
                  <a:srgbClr val="C00000"/>
                </a:solidFill>
                <a:latin typeface="微软雅黑" panose="020B0503020204020204" charset="-122"/>
                <a:ea typeface="微软雅黑" panose="020B0503020204020204" charset="-122"/>
                <a:cs typeface="Clear Sans" panose="020B0503030202020304" pitchFamily="34" charset="0"/>
              </a:rPr>
              <a:t>文化自信如何体现</a:t>
            </a:r>
            <a:endParaRPr lang="zh-CN" altLang="en-US" sz="2000" dirty="0">
              <a:solidFill>
                <a:srgbClr val="C00000"/>
              </a:solidFill>
              <a:latin typeface="微软雅黑" panose="020B0503020204020204" charset="-122"/>
              <a:ea typeface="微软雅黑" panose="020B0503020204020204" charset="-122"/>
              <a:sym typeface="Gill Sans" charset="0"/>
            </a:endParaRPr>
          </a:p>
        </p:txBody>
      </p:sp>
      <p:sp>
        <p:nvSpPr>
          <p:cNvPr id="13" name="圆角矩形 3"/>
          <p:cNvSpPr/>
          <p:nvPr/>
        </p:nvSpPr>
        <p:spPr>
          <a:xfrm>
            <a:off x="1668644" y="1521827"/>
            <a:ext cx="5960093" cy="7601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 name="圆角矩形 36"/>
          <p:cNvSpPr/>
          <p:nvPr/>
        </p:nvSpPr>
        <p:spPr>
          <a:xfrm>
            <a:off x="1668644" y="2642439"/>
            <a:ext cx="5960093" cy="7601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5" name="圆角矩形 37"/>
          <p:cNvSpPr/>
          <p:nvPr/>
        </p:nvSpPr>
        <p:spPr>
          <a:xfrm>
            <a:off x="1668644" y="3802835"/>
            <a:ext cx="5960093" cy="7601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16" name="图片 15"/>
          <p:cNvPicPr>
            <a:picLocks noChangeAspect="1"/>
          </p:cNvPicPr>
          <p:nvPr/>
        </p:nvPicPr>
        <p:blipFill>
          <a:blip r:embed="rId3" cstate="screen"/>
          <a:stretch>
            <a:fillRect/>
          </a:stretch>
        </p:blipFill>
        <p:spPr>
          <a:xfrm>
            <a:off x="7008169" y="1844703"/>
            <a:ext cx="2135831" cy="3298797"/>
          </a:xfrm>
          <a:prstGeom prst="rect">
            <a:avLst/>
          </a:prstGeom>
        </p:spPr>
      </p:pic>
      <p:sp>
        <p:nvSpPr>
          <p:cNvPr id="17" name="ïṥļîdê"/>
          <p:cNvSpPr/>
          <p:nvPr/>
        </p:nvSpPr>
        <p:spPr>
          <a:xfrm>
            <a:off x="547796" y="2584808"/>
            <a:ext cx="883842" cy="882723"/>
          </a:xfrm>
          <a:prstGeom prst="diamond">
            <a:avLst/>
          </a:prstGeom>
          <a:solidFill>
            <a:srgbClr val="C00000"/>
          </a:solidFill>
          <a:ln w="12700" cap="flat" cmpd="sng" algn="ctr">
            <a:noFill/>
            <a:prstDash val="solid"/>
            <a:miter lim="800000"/>
          </a:ln>
          <a:effectLst/>
        </p:spPr>
        <p:txBody>
          <a:bodyPr lIns="0" tIns="0" rIns="0" bIns="0" anchor="ctr"/>
          <a:lstStyle/>
          <a:p>
            <a:pPr algn="ctr" defTabSz="913765">
              <a:defRPr/>
            </a:pPr>
            <a:r>
              <a:rPr lang="en-US" altLang="zh-CN" sz="2400" b="1" kern="0" dirty="0">
                <a:solidFill>
                  <a:prstClr val="white"/>
                </a:solidFill>
                <a:latin typeface="Century Gothic" panose="020B0502020202020204" pitchFamily="34" charset="0"/>
              </a:rPr>
              <a:t>02</a:t>
            </a:r>
            <a:endParaRPr lang="zh-CN" altLang="en-US" sz="2400" b="1" kern="0" dirty="0">
              <a:solidFill>
                <a:prstClr val="white"/>
              </a:solidFill>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5" cstate="screen"/>
          <a:srcRect/>
          <a:stretch>
            <a:fillRect/>
          </a:stretch>
        </p:blipFill>
        <p:spPr>
          <a:xfrm>
            <a:off x="1376140" y="2969027"/>
            <a:ext cx="1201622" cy="1716603"/>
          </a:xfrm>
          <a:prstGeom prst="rect">
            <a:avLst/>
          </a:prstGeom>
        </p:spPr>
      </p:pic>
      <p:pic>
        <p:nvPicPr>
          <p:cNvPr id="40" name="图片 39"/>
          <p:cNvPicPr>
            <a:picLocks noChangeAspect="1"/>
          </p:cNvPicPr>
          <p:nvPr/>
        </p:nvPicPr>
        <p:blipFill rotWithShape="1">
          <a:blip r:embed="rId6" cstate="screen"/>
          <a:srcRect/>
          <a:stretch>
            <a:fillRect/>
          </a:stretch>
        </p:blipFill>
        <p:spPr>
          <a:xfrm>
            <a:off x="6399658" y="2746195"/>
            <a:ext cx="1459113" cy="1777912"/>
          </a:xfrm>
          <a:prstGeom prst="rect">
            <a:avLst/>
          </a:prstGeom>
        </p:spPr>
      </p:pic>
      <p:pic>
        <p:nvPicPr>
          <p:cNvPr id="42" name="图片 41"/>
          <p:cNvPicPr>
            <a:picLocks noChangeAspect="1"/>
          </p:cNvPicPr>
          <p:nvPr/>
        </p:nvPicPr>
        <p:blipFill rotWithShape="1">
          <a:blip r:embed="rId7" cstate="screen"/>
          <a:srcRect/>
          <a:stretch>
            <a:fillRect/>
          </a:stretch>
        </p:blipFill>
        <p:spPr>
          <a:xfrm>
            <a:off x="413897" y="340263"/>
            <a:ext cx="1563054" cy="880570"/>
          </a:xfrm>
          <a:custGeom>
            <a:avLst/>
            <a:gdLst>
              <a:gd name="connsiteX0" fmla="*/ 0 w 1477288"/>
              <a:gd name="connsiteY0" fmla="*/ 0 h 832252"/>
              <a:gd name="connsiteX1" fmla="*/ 1477288 w 1477288"/>
              <a:gd name="connsiteY1" fmla="*/ 0 h 832252"/>
              <a:gd name="connsiteX2" fmla="*/ 1477288 w 1477288"/>
              <a:gd name="connsiteY2" fmla="*/ 832252 h 832252"/>
              <a:gd name="connsiteX3" fmla="*/ 0 w 1477288"/>
              <a:gd name="connsiteY3" fmla="*/ 832252 h 832252"/>
            </a:gdLst>
            <a:ahLst/>
            <a:cxnLst>
              <a:cxn ang="0">
                <a:pos x="connsiteX0" y="connsiteY0"/>
              </a:cxn>
              <a:cxn ang="0">
                <a:pos x="connsiteX1" y="connsiteY1"/>
              </a:cxn>
              <a:cxn ang="0">
                <a:pos x="connsiteX2" y="connsiteY2"/>
              </a:cxn>
              <a:cxn ang="0">
                <a:pos x="connsiteX3" y="connsiteY3"/>
              </a:cxn>
            </a:cxnLst>
            <a:rect l="l" t="t" r="r" b="b"/>
            <a:pathLst>
              <a:path w="1477288" h="832252">
                <a:moveTo>
                  <a:pt x="0" y="0"/>
                </a:moveTo>
                <a:lnTo>
                  <a:pt x="1477288" y="0"/>
                </a:lnTo>
                <a:lnTo>
                  <a:pt x="1477288" y="832252"/>
                </a:lnTo>
                <a:lnTo>
                  <a:pt x="0" y="832252"/>
                </a:lnTo>
                <a:close/>
              </a:path>
            </a:pathLst>
          </a:custGeom>
        </p:spPr>
      </p:pic>
      <p:pic>
        <p:nvPicPr>
          <p:cNvPr id="43" name="图片 42"/>
          <p:cNvPicPr>
            <a:picLocks noChangeAspect="1"/>
          </p:cNvPicPr>
          <p:nvPr/>
        </p:nvPicPr>
        <p:blipFill rotWithShape="1">
          <a:blip r:embed="rId8" cstate="screen"/>
          <a:srcRect/>
          <a:stretch>
            <a:fillRect/>
          </a:stretch>
        </p:blipFill>
        <p:spPr>
          <a:xfrm flipH="1">
            <a:off x="4922949" y="3440193"/>
            <a:ext cx="4221051" cy="1535806"/>
          </a:xfrm>
          <a:prstGeom prst="rect">
            <a:avLst/>
          </a:prstGeom>
        </p:spPr>
      </p:pic>
      <p:pic>
        <p:nvPicPr>
          <p:cNvPr id="44" name="图片 43"/>
          <p:cNvPicPr>
            <a:picLocks noChangeAspect="1"/>
          </p:cNvPicPr>
          <p:nvPr/>
        </p:nvPicPr>
        <p:blipFill rotWithShape="1">
          <a:blip r:embed="rId8" cstate="screen"/>
          <a:srcRect/>
          <a:stretch>
            <a:fillRect/>
          </a:stretch>
        </p:blipFill>
        <p:spPr>
          <a:xfrm>
            <a:off x="0" y="3461119"/>
            <a:ext cx="4221051" cy="1535806"/>
          </a:xfrm>
          <a:prstGeom prst="rect">
            <a:avLst/>
          </a:prstGeom>
        </p:spPr>
      </p:pic>
      <p:pic>
        <p:nvPicPr>
          <p:cNvPr id="45" name="图片 44"/>
          <p:cNvPicPr>
            <a:picLocks noChangeAspect="1"/>
          </p:cNvPicPr>
          <p:nvPr/>
        </p:nvPicPr>
        <p:blipFill rotWithShape="1">
          <a:blip r:embed="rId9" cstate="screen"/>
          <a:srcRect/>
          <a:stretch>
            <a:fillRect/>
          </a:stretch>
        </p:blipFill>
        <p:spPr>
          <a:xfrm flipH="1">
            <a:off x="5526435" y="3606007"/>
            <a:ext cx="2518349" cy="1090535"/>
          </a:xfrm>
          <a:prstGeom prst="rect">
            <a:avLst/>
          </a:prstGeom>
        </p:spPr>
      </p:pic>
      <p:pic>
        <p:nvPicPr>
          <p:cNvPr id="46" name="图片 45"/>
          <p:cNvPicPr>
            <a:picLocks noChangeAspect="1"/>
          </p:cNvPicPr>
          <p:nvPr/>
        </p:nvPicPr>
        <p:blipFill rotWithShape="1">
          <a:blip r:embed="rId9" cstate="screen"/>
          <a:srcRect/>
          <a:stretch>
            <a:fillRect/>
          </a:stretch>
        </p:blipFill>
        <p:spPr>
          <a:xfrm>
            <a:off x="1017219" y="3662827"/>
            <a:ext cx="2518349" cy="1090535"/>
          </a:xfrm>
          <a:prstGeom prst="rect">
            <a:avLst/>
          </a:prstGeom>
        </p:spPr>
      </p:pic>
      <p:pic>
        <p:nvPicPr>
          <p:cNvPr id="2" name="“我们的自信”文化篇——中华之魂">
            <a:hlinkClick r:id="" action="ppaction://media"/>
            <a:extLst>
              <a:ext uri="{FF2B5EF4-FFF2-40B4-BE49-F238E27FC236}">
                <a16:creationId xmlns:a16="http://schemas.microsoft.com/office/drawing/2014/main" id="{BA98C31A-7C4A-4958-B030-606D2D99611E}"/>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27810" y="497840"/>
            <a:ext cx="7963741" cy="43053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6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srcRect t="4103" r="51649"/>
          <a:stretch>
            <a:fillRect/>
          </a:stretch>
        </p:blipFill>
        <p:spPr>
          <a:xfrm>
            <a:off x="-318882" y="-52086"/>
            <a:ext cx="4705109" cy="5267986"/>
          </a:xfrm>
          <a:prstGeom prst="rect">
            <a:avLst/>
          </a:prstGeom>
        </p:spPr>
      </p:pic>
      <p:pic>
        <p:nvPicPr>
          <p:cNvPr id="14" name="图片 13"/>
          <p:cNvPicPr>
            <a:picLocks noChangeAspect="1"/>
          </p:cNvPicPr>
          <p:nvPr/>
        </p:nvPicPr>
        <p:blipFill rotWithShape="1">
          <a:blip r:embed="rId4" cstate="screen"/>
          <a:srcRect l="16900" t="18119" r="16607" b="69949"/>
          <a:stretch>
            <a:fillRect/>
          </a:stretch>
        </p:blipFill>
        <p:spPr>
          <a:xfrm>
            <a:off x="3028950" y="1696719"/>
            <a:ext cx="6115050" cy="617221"/>
          </a:xfrm>
          <a:prstGeom prst="rect">
            <a:avLst/>
          </a:prstGeom>
        </p:spPr>
      </p:pic>
      <p:sp>
        <p:nvSpPr>
          <p:cNvPr id="15" name="文本框 14"/>
          <p:cNvSpPr txBox="1"/>
          <p:nvPr/>
        </p:nvSpPr>
        <p:spPr>
          <a:xfrm>
            <a:off x="4260531" y="2266226"/>
            <a:ext cx="3743333" cy="769441"/>
          </a:xfrm>
          <a:prstGeom prst="rect">
            <a:avLst/>
          </a:prstGeom>
          <a:noFill/>
        </p:spPr>
        <p:txBody>
          <a:bodyPr wrap="none" rtlCol="0">
            <a:spAutoFit/>
          </a:bodyPr>
          <a:lstStyle/>
          <a:p>
            <a:pPr algn="ctr"/>
            <a:r>
              <a:rPr lang="zh-CN" altLang="en-US" sz="4400" b="1" spc="225" dirty="0">
                <a:solidFill>
                  <a:srgbClr val="C00000"/>
                </a:solidFill>
                <a:latin typeface="微软雅黑" panose="020B0503020204020204" charset="-122"/>
                <a:ea typeface="微软雅黑" panose="020B0503020204020204" charset="-122"/>
              </a:rPr>
              <a:t>何为文化自信</a:t>
            </a:r>
          </a:p>
        </p:txBody>
      </p:sp>
      <p:pic>
        <p:nvPicPr>
          <p:cNvPr id="17" name="图片 16"/>
          <p:cNvPicPr>
            <a:picLocks noChangeAspect="1"/>
          </p:cNvPicPr>
          <p:nvPr/>
        </p:nvPicPr>
        <p:blipFill rotWithShape="1">
          <a:blip r:embed="rId5" cstate="screen"/>
          <a:srcRect/>
          <a:stretch>
            <a:fillRect/>
          </a:stretch>
        </p:blipFill>
        <p:spPr>
          <a:xfrm>
            <a:off x="2594610" y="3299451"/>
            <a:ext cx="6564630" cy="617221"/>
          </a:xfrm>
          <a:prstGeom prst="rect">
            <a:avLst/>
          </a:prstGeom>
        </p:spPr>
      </p:pic>
      <p:pic>
        <p:nvPicPr>
          <p:cNvPr id="18" name="图片 17"/>
          <p:cNvPicPr>
            <a:picLocks noChangeAspect="1"/>
          </p:cNvPicPr>
          <p:nvPr/>
        </p:nvPicPr>
        <p:blipFill rotWithShape="1">
          <a:blip r:embed="rId6" cstate="screen"/>
          <a:srcRect l="7185" t="57791" r="71262" b="12529"/>
          <a:stretch>
            <a:fillRect/>
          </a:stretch>
        </p:blipFill>
        <p:spPr>
          <a:xfrm flipH="1">
            <a:off x="7213921" y="127635"/>
            <a:ext cx="1930079" cy="1494974"/>
          </a:xfrm>
          <a:prstGeom prst="rect">
            <a:avLst/>
          </a:prstGeom>
        </p:spPr>
      </p:pic>
      <p:pic>
        <p:nvPicPr>
          <p:cNvPr id="55" name="图片 54"/>
          <p:cNvPicPr>
            <a:picLocks noChangeAspect="1"/>
          </p:cNvPicPr>
          <p:nvPr/>
        </p:nvPicPr>
        <p:blipFill>
          <a:blip r:embed="rId7"/>
          <a:stretch>
            <a:fillRect/>
          </a:stretch>
        </p:blipFill>
        <p:spPr>
          <a:xfrm>
            <a:off x="3621235" y="2808390"/>
            <a:ext cx="5143500" cy="865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文化是什么</a:t>
            </a:r>
          </a:p>
        </p:txBody>
      </p:sp>
      <p:grpSp>
        <p:nvGrpSpPr>
          <p:cNvPr id="5" name="组合 4"/>
          <p:cNvGrpSpPr/>
          <p:nvPr/>
        </p:nvGrpSpPr>
        <p:grpSpPr>
          <a:xfrm>
            <a:off x="1092583" y="1157139"/>
            <a:ext cx="2642412" cy="3005656"/>
            <a:chOff x="1108288" y="2186627"/>
            <a:chExt cx="2523949" cy="4310537"/>
          </a:xfrm>
        </p:grpSpPr>
        <p:sp>
          <p:nvSpPr>
            <p:cNvPr id="6" name="任意多边形 24"/>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gradFill>
              <a:gsLst>
                <a:gs pos="0">
                  <a:srgbClr val="FE1F01"/>
                </a:gs>
                <a:gs pos="100000">
                  <a:srgbClr val="D4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7" name="TextBox 29"/>
            <p:cNvSpPr txBox="1"/>
            <p:nvPr/>
          </p:nvSpPr>
          <p:spPr>
            <a:xfrm>
              <a:off x="1497256" y="4095216"/>
              <a:ext cx="1894432" cy="1526676"/>
            </a:xfrm>
            <a:prstGeom prst="rect">
              <a:avLst/>
            </a:prstGeom>
            <a:noFill/>
          </p:spPr>
          <p:txBody>
            <a:bodyPr wrap="square" lIns="0" tIns="0" rIns="0" bIns="0" rtlCol="0">
              <a:spAutoFit/>
            </a:bodyPr>
            <a:lstStyle/>
            <a:p>
              <a:pPr algn="ctr">
                <a:lnSpc>
                  <a:spcPct val="150000"/>
                </a:lnSpc>
                <a:spcBef>
                  <a:spcPts val="750"/>
                </a:spcBef>
                <a:defRPr/>
              </a:pPr>
              <a:r>
                <a:rPr lang="zh-CN" altLang="en-US" sz="1600" dirty="0">
                  <a:gradFill>
                    <a:gsLst>
                      <a:gs pos="0">
                        <a:prstClr val="black">
                          <a:lumMod val="75000"/>
                          <a:lumOff val="25000"/>
                        </a:prstClr>
                      </a:gs>
                      <a:gs pos="100000">
                        <a:prstClr val="black">
                          <a:lumMod val="85000"/>
                          <a:lumOff val="15000"/>
                        </a:prstClr>
                      </a:gs>
                    </a:gsLst>
                    <a:lin ang="5400000" scaled="0"/>
                  </a:gradFill>
                  <a:latin typeface="微软雅黑" panose="020B0503020204020204" charset="-122"/>
                  <a:ea typeface="微软雅黑" panose="020B0503020204020204" charset="-122"/>
                </a:rPr>
                <a:t>文化是相对于经济、政治而言的人类精神活动及其产品</a:t>
              </a:r>
              <a:endParaRPr lang="en-US" altLang="zh-CN" sz="1600" dirty="0">
                <a:gradFill>
                  <a:gsLst>
                    <a:gs pos="0">
                      <a:prstClr val="black">
                        <a:lumMod val="75000"/>
                        <a:lumOff val="25000"/>
                      </a:prstClr>
                    </a:gs>
                    <a:gs pos="100000">
                      <a:prstClr val="black">
                        <a:lumMod val="85000"/>
                        <a:lumOff val="15000"/>
                      </a:prstClr>
                    </a:gs>
                  </a:gsLst>
                  <a:lin ang="5400000" scaled="0"/>
                </a:gradFill>
                <a:latin typeface="微软雅黑" panose="020B0503020204020204" charset="-122"/>
                <a:ea typeface="微软雅黑" panose="020B0503020204020204" charset="-122"/>
              </a:endParaRPr>
            </a:p>
          </p:txBody>
        </p:sp>
        <p:sp>
          <p:nvSpPr>
            <p:cNvPr id="8" name="TextBox 30"/>
            <p:cNvSpPr txBox="1"/>
            <p:nvPr/>
          </p:nvSpPr>
          <p:spPr>
            <a:xfrm>
              <a:off x="1262175" y="3338561"/>
              <a:ext cx="2216170" cy="463464"/>
            </a:xfrm>
            <a:prstGeom prst="rect">
              <a:avLst/>
            </a:prstGeom>
            <a:noFill/>
          </p:spPr>
          <p:txBody>
            <a:bodyPr wrap="square" lIns="0" tIns="0" rIns="0" bIns="0" rtlCol="0">
              <a:spAutoFit/>
            </a:bodyPr>
            <a:lstStyle/>
            <a:p>
              <a:pPr algn="ctr"/>
              <a:r>
                <a:rPr lang="zh-CN" altLang="en-US" sz="2100" b="1" dirty="0">
                  <a:solidFill>
                    <a:schemeClr val="bg1"/>
                  </a:solidFill>
                  <a:latin typeface="微软雅黑" panose="020B0503020204020204" charset="-122"/>
                  <a:ea typeface="微软雅黑" panose="020B0503020204020204" charset="-122"/>
                </a:rPr>
                <a:t>权威定义</a:t>
              </a:r>
            </a:p>
          </p:txBody>
        </p:sp>
        <p:sp>
          <p:nvSpPr>
            <p:cNvPr id="9" name="TextBox 20"/>
            <p:cNvSpPr txBox="1"/>
            <p:nvPr/>
          </p:nvSpPr>
          <p:spPr>
            <a:xfrm>
              <a:off x="2155459" y="2551571"/>
              <a:ext cx="429605" cy="615553"/>
            </a:xfrm>
            <a:prstGeom prst="rect">
              <a:avLst/>
            </a:prstGeom>
            <a:noFill/>
          </p:spPr>
          <p:txBody>
            <a:bodyPr wrap="none" lIns="0" tIns="0" rIns="0" bIns="0" rtlCol="0">
              <a:spAutoFit/>
            </a:bodyPr>
            <a:lstStyle/>
            <a:p>
              <a:pPr algn="ctr"/>
              <a:r>
                <a:rPr lang="en-US" altLang="zh-CN" sz="3000" spc="300" dirty="0">
                  <a:solidFill>
                    <a:schemeClr val="tx1">
                      <a:lumMod val="75000"/>
                      <a:lumOff val="25000"/>
                    </a:schemeClr>
                  </a:solidFill>
                  <a:latin typeface="Agency FB" panose="020B0503020202020204" pitchFamily="34" charset="0"/>
                  <a:ea typeface="微软雅黑" panose="020B0503020204020204" charset="-122"/>
                </a:rPr>
                <a:t>01</a:t>
              </a:r>
              <a:endParaRPr lang="zh-CN" altLang="en-US" sz="3000" spc="300" dirty="0">
                <a:solidFill>
                  <a:schemeClr val="tx1">
                    <a:lumMod val="75000"/>
                    <a:lumOff val="25000"/>
                  </a:schemeClr>
                </a:solidFill>
                <a:latin typeface="Agency FB" panose="020B0503020202020204" pitchFamily="34" charset="0"/>
                <a:ea typeface="微软雅黑" panose="020B0503020204020204" charset="-122"/>
              </a:endParaRPr>
            </a:p>
          </p:txBody>
        </p:sp>
      </p:grpSp>
      <p:grpSp>
        <p:nvGrpSpPr>
          <p:cNvPr id="20" name="组合 19"/>
          <p:cNvGrpSpPr/>
          <p:nvPr/>
        </p:nvGrpSpPr>
        <p:grpSpPr>
          <a:xfrm>
            <a:off x="5823473" y="1157139"/>
            <a:ext cx="2521453" cy="3005656"/>
            <a:chOff x="1108288" y="2186627"/>
            <a:chExt cx="2523949" cy="4310537"/>
          </a:xfrm>
        </p:grpSpPr>
        <p:sp>
          <p:nvSpPr>
            <p:cNvPr id="21" name="任意多边形 39"/>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gradFill>
              <a:gsLst>
                <a:gs pos="0">
                  <a:srgbClr val="FE1F01"/>
                </a:gs>
                <a:gs pos="100000">
                  <a:srgbClr val="D4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22" name="TextBox 29"/>
            <p:cNvSpPr txBox="1"/>
            <p:nvPr/>
          </p:nvSpPr>
          <p:spPr>
            <a:xfrm>
              <a:off x="1288687" y="4511957"/>
              <a:ext cx="2163147" cy="467327"/>
            </a:xfrm>
            <a:prstGeom prst="rect">
              <a:avLst/>
            </a:prstGeom>
            <a:noFill/>
          </p:spPr>
          <p:txBody>
            <a:bodyPr wrap="square" lIns="0" tIns="0" rIns="0" bIns="0" rtlCol="0">
              <a:spAutoFit/>
            </a:bodyPr>
            <a:lstStyle/>
            <a:p>
              <a:pPr algn="ctr">
                <a:lnSpc>
                  <a:spcPct val="150000"/>
                </a:lnSpc>
                <a:spcBef>
                  <a:spcPts val="750"/>
                </a:spcBef>
                <a:defRPr/>
              </a:pPr>
              <a:r>
                <a:rPr lang="zh-CN" altLang="en-US" sz="1600" dirty="0">
                  <a:gradFill>
                    <a:gsLst>
                      <a:gs pos="0">
                        <a:prstClr val="black">
                          <a:lumMod val="75000"/>
                          <a:lumOff val="25000"/>
                        </a:prstClr>
                      </a:gs>
                      <a:gs pos="100000">
                        <a:prstClr val="black">
                          <a:lumMod val="85000"/>
                          <a:lumOff val="15000"/>
                        </a:prstClr>
                      </a:gs>
                    </a:gsLst>
                    <a:lin ang="5400000" scaled="0"/>
                  </a:gradFill>
                  <a:latin typeface="微软雅黑" panose="020B0503020204020204" charset="-122"/>
                  <a:ea typeface="微软雅黑" panose="020B0503020204020204" charset="-122"/>
                </a:rPr>
                <a:t>文化属于上层建筑</a:t>
              </a:r>
              <a:endParaRPr lang="en-US" altLang="zh-CN" sz="1600" dirty="0">
                <a:gradFill>
                  <a:gsLst>
                    <a:gs pos="0">
                      <a:prstClr val="black">
                        <a:lumMod val="75000"/>
                        <a:lumOff val="25000"/>
                      </a:prstClr>
                    </a:gs>
                    <a:gs pos="100000">
                      <a:prstClr val="black">
                        <a:lumMod val="85000"/>
                        <a:lumOff val="15000"/>
                      </a:prstClr>
                    </a:gs>
                  </a:gsLst>
                  <a:lin ang="5400000" scaled="0"/>
                </a:gradFill>
                <a:latin typeface="微软雅黑" panose="020B0503020204020204" charset="-122"/>
                <a:ea typeface="微软雅黑" panose="020B0503020204020204" charset="-122"/>
              </a:endParaRPr>
            </a:p>
          </p:txBody>
        </p:sp>
        <p:sp>
          <p:nvSpPr>
            <p:cNvPr id="23" name="TextBox 30"/>
            <p:cNvSpPr txBox="1"/>
            <p:nvPr/>
          </p:nvSpPr>
          <p:spPr>
            <a:xfrm>
              <a:off x="1300275" y="3351223"/>
              <a:ext cx="2216170" cy="463464"/>
            </a:xfrm>
            <a:prstGeom prst="rect">
              <a:avLst/>
            </a:prstGeom>
            <a:noFill/>
          </p:spPr>
          <p:txBody>
            <a:bodyPr wrap="square" lIns="0" tIns="0" rIns="0" bIns="0" rtlCol="0">
              <a:spAutoFit/>
            </a:bodyPr>
            <a:lstStyle/>
            <a:p>
              <a:pPr algn="ctr"/>
              <a:r>
                <a:rPr lang="zh-CN" altLang="en-US" sz="2100" b="1" dirty="0">
                  <a:solidFill>
                    <a:schemeClr val="bg1"/>
                  </a:solidFill>
                  <a:latin typeface="微软雅黑" panose="020B0503020204020204" charset="-122"/>
                  <a:ea typeface="微软雅黑" panose="020B0503020204020204" charset="-122"/>
                </a:rPr>
                <a:t>政治经济学角度</a:t>
              </a:r>
            </a:p>
          </p:txBody>
        </p:sp>
        <p:sp>
          <p:nvSpPr>
            <p:cNvPr id="24" name="TextBox 20"/>
            <p:cNvSpPr txBox="1"/>
            <p:nvPr/>
          </p:nvSpPr>
          <p:spPr>
            <a:xfrm>
              <a:off x="2107369" y="2551571"/>
              <a:ext cx="525785" cy="615553"/>
            </a:xfrm>
            <a:prstGeom prst="rect">
              <a:avLst/>
            </a:prstGeom>
            <a:noFill/>
          </p:spPr>
          <p:txBody>
            <a:bodyPr wrap="none" lIns="0" tIns="0" rIns="0" bIns="0" rtlCol="0">
              <a:spAutoFit/>
            </a:bodyPr>
            <a:lstStyle/>
            <a:p>
              <a:pPr algn="ctr"/>
              <a:r>
                <a:rPr lang="en-US" altLang="zh-CN" sz="3000" spc="300" dirty="0">
                  <a:solidFill>
                    <a:srgbClr val="404040"/>
                  </a:solidFill>
                  <a:latin typeface="Agency FB" panose="020B0503020202020204" pitchFamily="34" charset="0"/>
                  <a:ea typeface="微软雅黑" panose="020B0503020204020204" charset="-122"/>
                </a:rPr>
                <a:t>02</a:t>
              </a:r>
              <a:endParaRPr lang="zh-CN" altLang="en-US" sz="3000" spc="300" dirty="0">
                <a:solidFill>
                  <a:srgbClr val="404040"/>
                </a:solidFill>
                <a:latin typeface="Agency FB" panose="020B0503020202020204" pitchFamily="34" charset="0"/>
                <a:ea typeface="微软雅黑" panose="020B0503020204020204" charset="-122"/>
              </a:endParaRPr>
            </a:p>
          </p:txBody>
        </p:sp>
      </p:grpSp>
      <p:sp>
        <p:nvSpPr>
          <p:cNvPr id="25" name="TextBox 14">
            <a:extLst>
              <a:ext uri="{FF2B5EF4-FFF2-40B4-BE49-F238E27FC236}">
                <a16:creationId xmlns:a16="http://schemas.microsoft.com/office/drawing/2014/main" id="{DBC00C64-E700-4C84-A8A9-41E32615E5C2}"/>
              </a:ext>
            </a:extLst>
          </p:cNvPr>
          <p:cNvSpPr txBox="1"/>
          <p:nvPr/>
        </p:nvSpPr>
        <p:spPr>
          <a:xfrm>
            <a:off x="606361" y="4387378"/>
            <a:ext cx="80388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6400">
                <a:gradFill flip="none" rotWithShape="1">
                  <a:gsLst>
                    <a:gs pos="0">
                      <a:srgbClr val="C00000"/>
                    </a:gs>
                    <a:gs pos="6000">
                      <a:srgbClr val="131D7E"/>
                    </a:gs>
                    <a:gs pos="31000">
                      <a:srgbClr val="151C83"/>
                    </a:gs>
                    <a:gs pos="47000">
                      <a:srgbClr val="C00000"/>
                    </a:gs>
                    <a:gs pos="100000">
                      <a:srgbClr val="C00000"/>
                    </a:gs>
                  </a:gsLst>
                  <a:lin ang="0" scaled="1"/>
                  <a:tileRect/>
                </a:gradFill>
                <a:latin typeface="方正粗谭黑简体" panose="02000000000000000000" pitchFamily="2" charset="-122"/>
                <a:ea typeface="方正粗谭黑简体" panose="02000000000000000000"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a:defRPr/>
            </a:pPr>
            <a:r>
              <a:rPr lang="zh-CN" altLang="en-US" sz="1600" b="1" kern="0" dirty="0">
                <a:solidFill>
                  <a:srgbClr val="C00000"/>
                </a:solidFill>
                <a:latin typeface="微软雅黑" panose="020B0503020204020204" charset="-122"/>
                <a:ea typeface="微软雅黑" panose="020B0503020204020204" charset="-122"/>
              </a:rPr>
              <a:t>文化自信是一个民族、一个国家以及一个政党对自身文化价值的充分肯定和积极践行，并对其文化的生命力持有的坚定信心</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par>
                                <p:cTn id="15" presetID="25" presetClass="entr" presetSubtype="0" fill="hold" nodeType="withEffect">
                                  <p:stCondLst>
                                    <p:cond delay="25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20" dur="1000" fill="hold"/>
                                        <p:tgtEl>
                                          <p:spTgt spid="20"/>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0"/>
                                        </p:tgtEl>
                                      </p:cBhvr>
                                    </p:animEffect>
                                  </p:childTnLst>
                                </p:cTn>
                              </p:par>
                            </p:childTnLst>
                          </p:cTn>
                        </p:par>
                        <p:par>
                          <p:cTn id="25" fill="hold">
                            <p:stCondLst>
                              <p:cond delay="125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1100" fill="hold"/>
                                        <p:tgtEl>
                                          <p:spTgt spid="25"/>
                                        </p:tgtEl>
                                        <p:attrNameLst>
                                          <p:attrName>ppt_w</p:attrName>
                                        </p:attrNameLst>
                                      </p:cBhvr>
                                      <p:tavLst>
                                        <p:tav tm="0">
                                          <p:val>
                                            <p:fltVal val="0"/>
                                          </p:val>
                                        </p:tav>
                                        <p:tav tm="100000">
                                          <p:val>
                                            <p:strVal val="#ppt_w"/>
                                          </p:val>
                                        </p:tav>
                                      </p:tavLst>
                                    </p:anim>
                                    <p:anim calcmode="lin" valueType="num">
                                      <p:cBhvr>
                                        <p:cTn id="29" dur="1100" fill="hold"/>
                                        <p:tgtEl>
                                          <p:spTgt spid="25"/>
                                        </p:tgtEl>
                                        <p:attrNameLst>
                                          <p:attrName>ppt_h</p:attrName>
                                        </p:attrNameLst>
                                      </p:cBhvr>
                                      <p:tavLst>
                                        <p:tav tm="0">
                                          <p:val>
                                            <p:fltVal val="0"/>
                                          </p:val>
                                        </p:tav>
                                        <p:tav tm="100000">
                                          <p:val>
                                            <p:strVal val="#ppt_h"/>
                                          </p:val>
                                        </p:tav>
                                      </p:tavLst>
                                    </p:anim>
                                    <p:animEffect transition="in" filter="fade">
                                      <p:cBhvr>
                                        <p:cTn id="30" dur="1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文化自信的内涵</a:t>
            </a:r>
          </a:p>
        </p:txBody>
      </p:sp>
      <p:grpSp>
        <p:nvGrpSpPr>
          <p:cNvPr id="25" name="组合 24">
            <a:extLst>
              <a:ext uri="{FF2B5EF4-FFF2-40B4-BE49-F238E27FC236}">
                <a16:creationId xmlns:a16="http://schemas.microsoft.com/office/drawing/2014/main" id="{D1B2CB5B-DB1F-4071-8362-DF33C3B30AA9}"/>
              </a:ext>
            </a:extLst>
          </p:cNvPr>
          <p:cNvGrpSpPr/>
          <p:nvPr/>
        </p:nvGrpSpPr>
        <p:grpSpPr>
          <a:xfrm>
            <a:off x="600385" y="2110509"/>
            <a:ext cx="8038854" cy="2407265"/>
            <a:chOff x="6378" y="2226"/>
            <a:chExt cx="8383" cy="2687"/>
          </a:xfrm>
        </p:grpSpPr>
        <p:sp>
          <p:nvSpPr>
            <p:cNvPr id="26" name="矩形 25">
              <a:extLst>
                <a:ext uri="{FF2B5EF4-FFF2-40B4-BE49-F238E27FC236}">
                  <a16:creationId xmlns:a16="http://schemas.microsoft.com/office/drawing/2014/main" id="{AB83B4B5-45AA-4242-84CB-F0371F7919B9}"/>
                </a:ext>
              </a:extLst>
            </p:cNvPr>
            <p:cNvSpPr/>
            <p:nvPr/>
          </p:nvSpPr>
          <p:spPr>
            <a:xfrm>
              <a:off x="6378" y="2226"/>
              <a:ext cx="564" cy="474"/>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01</a:t>
              </a:r>
              <a:endParaRPr kumimoji="0" lang="zh-CN" altLang="en-US" sz="1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7" name="矩形 26">
              <a:extLst>
                <a:ext uri="{FF2B5EF4-FFF2-40B4-BE49-F238E27FC236}">
                  <a16:creationId xmlns:a16="http://schemas.microsoft.com/office/drawing/2014/main" id="{EB8EEE10-A877-416A-8C96-00671DC46C15}"/>
                </a:ext>
              </a:extLst>
            </p:cNvPr>
            <p:cNvSpPr/>
            <p:nvPr/>
          </p:nvSpPr>
          <p:spPr>
            <a:xfrm>
              <a:off x="6378" y="3385"/>
              <a:ext cx="564" cy="474"/>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02</a:t>
              </a:r>
              <a:endParaRPr kumimoji="0" lang="zh-CN" altLang="en-US" sz="1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8" name="矩形 27">
              <a:extLst>
                <a:ext uri="{FF2B5EF4-FFF2-40B4-BE49-F238E27FC236}">
                  <a16:creationId xmlns:a16="http://schemas.microsoft.com/office/drawing/2014/main" id="{F6568078-5767-4A75-AEC6-4115C00A344C}"/>
                </a:ext>
              </a:extLst>
            </p:cNvPr>
            <p:cNvSpPr/>
            <p:nvPr/>
          </p:nvSpPr>
          <p:spPr>
            <a:xfrm>
              <a:off x="6378" y="4496"/>
              <a:ext cx="564" cy="417"/>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03</a:t>
              </a:r>
              <a:endParaRPr kumimoji="0" lang="zh-CN" altLang="en-US" sz="1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9" name="矩形 28">
              <a:extLst>
                <a:ext uri="{FF2B5EF4-FFF2-40B4-BE49-F238E27FC236}">
                  <a16:creationId xmlns:a16="http://schemas.microsoft.com/office/drawing/2014/main" id="{28CC5D8E-CAAA-45FA-94AF-298DABB48E33}"/>
                </a:ext>
              </a:extLst>
            </p:cNvPr>
            <p:cNvSpPr/>
            <p:nvPr/>
          </p:nvSpPr>
          <p:spPr>
            <a:xfrm>
              <a:off x="7401" y="2226"/>
              <a:ext cx="7148" cy="426"/>
            </a:xfrm>
            <a:prstGeom prst="rect">
              <a:avLst/>
            </a:prstGeom>
          </p:spPr>
          <p:txBody>
            <a:bodyPr wrap="square">
              <a:spAutoFit/>
            </a:bodyPr>
            <a:lstStyle/>
            <a:p>
              <a:pPr lvl="0" defTabSz="914400">
                <a:lnSpc>
                  <a:spcPct val="130000"/>
                </a:lnSpc>
              </a:pPr>
              <a:r>
                <a:rPr lang="zh-CN" altLang="en-US" sz="1600" kern="0" dirty="0">
                  <a:solidFill>
                    <a:srgbClr val="B20102"/>
                  </a:solidFill>
                  <a:latin typeface="微软雅黑" panose="020B0503020204020204" charset="-122"/>
                  <a:ea typeface="微软雅黑" panose="020B0503020204020204" charset="-122"/>
                </a:rPr>
                <a:t>对中华传统文化的自信：中华传统文化是中华民族的独特标识和突出优势</a:t>
              </a:r>
            </a:p>
          </p:txBody>
        </p:sp>
        <p:sp>
          <p:nvSpPr>
            <p:cNvPr id="30" name="矩形 29">
              <a:extLst>
                <a:ext uri="{FF2B5EF4-FFF2-40B4-BE49-F238E27FC236}">
                  <a16:creationId xmlns:a16="http://schemas.microsoft.com/office/drawing/2014/main" id="{F544610B-91FD-49E2-8168-CDD272CB73F9}"/>
                </a:ext>
              </a:extLst>
            </p:cNvPr>
            <p:cNvSpPr/>
            <p:nvPr/>
          </p:nvSpPr>
          <p:spPr>
            <a:xfrm>
              <a:off x="7401" y="3331"/>
              <a:ext cx="7038" cy="426"/>
            </a:xfrm>
            <a:prstGeom prst="rect">
              <a:avLst/>
            </a:prstGeom>
          </p:spPr>
          <p:txBody>
            <a:bodyPr wrap="square">
              <a:spAutoFit/>
            </a:bodyPr>
            <a:lstStyle/>
            <a:p>
              <a:pPr lvl="0" defTabSz="914400">
                <a:lnSpc>
                  <a:spcPct val="130000"/>
                </a:lnSpc>
              </a:pPr>
              <a:r>
                <a:rPr lang="zh-CN" altLang="en-US" sz="1600" kern="0" dirty="0">
                  <a:solidFill>
                    <a:srgbClr val="B20102"/>
                  </a:solidFill>
                  <a:latin typeface="微软雅黑" panose="020B0503020204020204" charset="-122"/>
                  <a:ea typeface="微软雅黑" panose="020B0503020204020204" charset="-122"/>
                </a:rPr>
                <a:t>对中国现实发展道路的自信：能够发展壮大中国的社会主义正确道路</a:t>
              </a:r>
            </a:p>
          </p:txBody>
        </p:sp>
        <p:sp>
          <p:nvSpPr>
            <p:cNvPr id="31" name="矩形 30">
              <a:extLst>
                <a:ext uri="{FF2B5EF4-FFF2-40B4-BE49-F238E27FC236}">
                  <a16:creationId xmlns:a16="http://schemas.microsoft.com/office/drawing/2014/main" id="{0B9188E6-805B-409D-A4EA-428DC601E887}"/>
                </a:ext>
              </a:extLst>
            </p:cNvPr>
            <p:cNvSpPr/>
            <p:nvPr/>
          </p:nvSpPr>
          <p:spPr>
            <a:xfrm>
              <a:off x="7401" y="4436"/>
              <a:ext cx="7360" cy="426"/>
            </a:xfrm>
            <a:prstGeom prst="rect">
              <a:avLst/>
            </a:prstGeom>
          </p:spPr>
          <p:txBody>
            <a:bodyPr wrap="square">
              <a:spAutoFit/>
            </a:bodyPr>
            <a:lstStyle/>
            <a:p>
              <a:pPr lvl="0" defTabSz="914400">
                <a:lnSpc>
                  <a:spcPct val="130000"/>
                </a:lnSpc>
                <a:defRPr/>
              </a:pPr>
              <a:r>
                <a:rPr lang="zh-CN" altLang="en-US" sz="1600" kern="0" dirty="0">
                  <a:solidFill>
                    <a:srgbClr val="B20102"/>
                  </a:solidFill>
                  <a:latin typeface="微软雅黑" panose="020B0503020204020204" charset="-122"/>
                  <a:ea typeface="微软雅黑" panose="020B0503020204020204" charset="-122"/>
                </a:rPr>
                <a:t>对中国发展前景的自信：从文化发展进程中预见民族文化发展未来</a:t>
              </a:r>
            </a:p>
          </p:txBody>
        </p:sp>
      </p:grpSp>
      <p:sp>
        <p:nvSpPr>
          <p:cNvPr id="32" name="TextBox 14">
            <a:extLst>
              <a:ext uri="{FF2B5EF4-FFF2-40B4-BE49-F238E27FC236}">
                <a16:creationId xmlns:a16="http://schemas.microsoft.com/office/drawing/2014/main" id="{3C630CAC-DBE5-4968-B425-4F5E67F7006E}"/>
              </a:ext>
            </a:extLst>
          </p:cNvPr>
          <p:cNvSpPr txBox="1"/>
          <p:nvPr/>
        </p:nvSpPr>
        <p:spPr>
          <a:xfrm>
            <a:off x="179294" y="1247208"/>
            <a:ext cx="9078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6400">
                <a:gradFill flip="none" rotWithShape="1">
                  <a:gsLst>
                    <a:gs pos="0">
                      <a:srgbClr val="C00000"/>
                    </a:gs>
                    <a:gs pos="6000">
                      <a:srgbClr val="131D7E"/>
                    </a:gs>
                    <a:gs pos="31000">
                      <a:srgbClr val="151C83"/>
                    </a:gs>
                    <a:gs pos="47000">
                      <a:srgbClr val="C00000"/>
                    </a:gs>
                    <a:gs pos="100000">
                      <a:srgbClr val="C00000"/>
                    </a:gs>
                  </a:gsLst>
                  <a:lin ang="0" scaled="1"/>
                  <a:tileRect/>
                </a:gradFill>
                <a:latin typeface="方正粗谭黑简体" panose="02000000000000000000" pitchFamily="2" charset="-122"/>
                <a:ea typeface="方正粗谭黑简体" panose="02000000000000000000"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a:defRPr/>
            </a:pPr>
            <a:r>
              <a:rPr lang="zh-CN" altLang="en-US" sz="1600" b="1" kern="0" dirty="0">
                <a:gradFill>
                  <a:gsLst>
                    <a:gs pos="0">
                      <a:srgbClr val="FF0000"/>
                    </a:gs>
                    <a:gs pos="100000">
                      <a:srgbClr val="C00000"/>
                    </a:gs>
                  </a:gsLst>
                  <a:lin ang="5400000" scaled="0"/>
                </a:gradFill>
                <a:latin typeface="微软雅黑" panose="020B0503020204020204" charset="-122"/>
                <a:ea typeface="微软雅黑" panose="020B0503020204020204" charset="-122"/>
              </a:rPr>
              <a:t>★文化自信的内涵：对传统文化的自信、对中国现实发展道路的自信和对中国未来发展前景的自信★</a:t>
            </a:r>
          </a:p>
        </p:txBody>
      </p:sp>
    </p:spTree>
    <p:extLst>
      <p:ext uri="{BB962C8B-B14F-4D97-AF65-F5344CB8AC3E}">
        <p14:creationId xmlns:p14="http://schemas.microsoft.com/office/powerpoint/2010/main" val="42052134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100" fill="hold"/>
                                        <p:tgtEl>
                                          <p:spTgt spid="32"/>
                                        </p:tgtEl>
                                        <p:attrNameLst>
                                          <p:attrName>ppt_w</p:attrName>
                                        </p:attrNameLst>
                                      </p:cBhvr>
                                      <p:tavLst>
                                        <p:tav tm="0">
                                          <p:val>
                                            <p:fltVal val="0"/>
                                          </p:val>
                                        </p:tav>
                                        <p:tav tm="100000">
                                          <p:val>
                                            <p:strVal val="#ppt_w"/>
                                          </p:val>
                                        </p:tav>
                                      </p:tavLst>
                                    </p:anim>
                                    <p:anim calcmode="lin" valueType="num">
                                      <p:cBhvr>
                                        <p:cTn id="8" dur="1100" fill="hold"/>
                                        <p:tgtEl>
                                          <p:spTgt spid="32"/>
                                        </p:tgtEl>
                                        <p:attrNameLst>
                                          <p:attrName>ppt_h</p:attrName>
                                        </p:attrNameLst>
                                      </p:cBhvr>
                                      <p:tavLst>
                                        <p:tav tm="0">
                                          <p:val>
                                            <p:fltVal val="0"/>
                                          </p:val>
                                        </p:tav>
                                        <p:tav tm="100000">
                                          <p:val>
                                            <p:strVal val="#ppt_h"/>
                                          </p:val>
                                        </p:tav>
                                      </p:tavLst>
                                    </p:anim>
                                    <p:animEffect transition="in" filter="fade">
                                      <p:cBhvr>
                                        <p:cTn id="9" dur="11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ppt_x"/>
                                          </p:val>
                                        </p:tav>
                                        <p:tav tm="100000">
                                          <p:val>
                                            <p:strVal val="#ppt_x"/>
                                          </p:val>
                                        </p:tav>
                                      </p:tavLst>
                                    </p:anim>
                                    <p:anim calcmode="lin" valueType="num">
                                      <p:cBhvr additive="base">
                                        <p:cTn id="1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srcRect t="4103" r="51649"/>
          <a:stretch>
            <a:fillRect/>
          </a:stretch>
        </p:blipFill>
        <p:spPr>
          <a:xfrm>
            <a:off x="-318882" y="-52086"/>
            <a:ext cx="4705109" cy="5267986"/>
          </a:xfrm>
          <a:prstGeom prst="rect">
            <a:avLst/>
          </a:prstGeom>
        </p:spPr>
      </p:pic>
      <p:pic>
        <p:nvPicPr>
          <p:cNvPr id="14" name="图片 13"/>
          <p:cNvPicPr>
            <a:picLocks noChangeAspect="1"/>
          </p:cNvPicPr>
          <p:nvPr/>
        </p:nvPicPr>
        <p:blipFill rotWithShape="1">
          <a:blip r:embed="rId4" cstate="screen"/>
          <a:srcRect l="16900" t="18119" r="16607" b="69949"/>
          <a:stretch>
            <a:fillRect/>
          </a:stretch>
        </p:blipFill>
        <p:spPr>
          <a:xfrm>
            <a:off x="3028950" y="1696719"/>
            <a:ext cx="6115050" cy="617221"/>
          </a:xfrm>
          <a:prstGeom prst="rect">
            <a:avLst/>
          </a:prstGeom>
        </p:spPr>
      </p:pic>
      <p:sp>
        <p:nvSpPr>
          <p:cNvPr id="15" name="文本框 14"/>
          <p:cNvSpPr txBox="1"/>
          <p:nvPr/>
        </p:nvSpPr>
        <p:spPr>
          <a:xfrm>
            <a:off x="3267326" y="2266226"/>
            <a:ext cx="5694188" cy="769441"/>
          </a:xfrm>
          <a:prstGeom prst="rect">
            <a:avLst/>
          </a:prstGeom>
          <a:noFill/>
        </p:spPr>
        <p:txBody>
          <a:bodyPr wrap="none" rtlCol="0">
            <a:spAutoFit/>
          </a:bodyPr>
          <a:lstStyle/>
          <a:p>
            <a:pPr algn="ctr"/>
            <a:r>
              <a:rPr lang="zh-CN" altLang="en-US" sz="4400" b="1" spc="225" dirty="0">
                <a:solidFill>
                  <a:srgbClr val="C00000"/>
                </a:solidFill>
                <a:latin typeface="微软雅黑" panose="020B0503020204020204" charset="-122"/>
                <a:ea typeface="微软雅黑" panose="020B0503020204020204" charset="-122"/>
              </a:rPr>
              <a:t>文化自信提出的背景</a:t>
            </a:r>
          </a:p>
        </p:txBody>
      </p:sp>
      <p:pic>
        <p:nvPicPr>
          <p:cNvPr id="17" name="图片 16"/>
          <p:cNvPicPr>
            <a:picLocks noChangeAspect="1"/>
          </p:cNvPicPr>
          <p:nvPr/>
        </p:nvPicPr>
        <p:blipFill rotWithShape="1">
          <a:blip r:embed="rId5" cstate="screen"/>
          <a:srcRect/>
          <a:stretch>
            <a:fillRect/>
          </a:stretch>
        </p:blipFill>
        <p:spPr>
          <a:xfrm>
            <a:off x="2594610" y="3299451"/>
            <a:ext cx="6564630" cy="617221"/>
          </a:xfrm>
          <a:prstGeom prst="rect">
            <a:avLst/>
          </a:prstGeom>
        </p:spPr>
      </p:pic>
      <p:pic>
        <p:nvPicPr>
          <p:cNvPr id="18" name="图片 17"/>
          <p:cNvPicPr>
            <a:picLocks noChangeAspect="1"/>
          </p:cNvPicPr>
          <p:nvPr/>
        </p:nvPicPr>
        <p:blipFill rotWithShape="1">
          <a:blip r:embed="rId6" cstate="screen"/>
          <a:srcRect l="7185" t="57791" r="71262" b="12529"/>
          <a:stretch>
            <a:fillRect/>
          </a:stretch>
        </p:blipFill>
        <p:spPr>
          <a:xfrm flipH="1">
            <a:off x="7213921" y="127635"/>
            <a:ext cx="1930079" cy="1494974"/>
          </a:xfrm>
          <a:prstGeom prst="rect">
            <a:avLst/>
          </a:prstGeom>
        </p:spPr>
      </p:pic>
      <p:pic>
        <p:nvPicPr>
          <p:cNvPr id="55" name="图片 54"/>
          <p:cNvPicPr>
            <a:picLocks noChangeAspect="1"/>
          </p:cNvPicPr>
          <p:nvPr/>
        </p:nvPicPr>
        <p:blipFill>
          <a:blip r:embed="rId7"/>
          <a:stretch>
            <a:fillRect/>
          </a:stretch>
        </p:blipFill>
        <p:spPr>
          <a:xfrm>
            <a:off x="3621235" y="2870620"/>
            <a:ext cx="5143500" cy="865375"/>
          </a:xfrm>
          <a:prstGeom prst="rect">
            <a:avLst/>
          </a:prstGeom>
        </p:spPr>
      </p:pic>
      <p:sp>
        <p:nvSpPr>
          <p:cNvPr id="10" name="TextBox 9">
            <a:extLst>
              <a:ext uri="{FF2B5EF4-FFF2-40B4-BE49-F238E27FC236}">
                <a16:creationId xmlns:a16="http://schemas.microsoft.com/office/drawing/2014/main" id="{BC5DE110-F4FD-4B11-AC8F-F573C91A0773}"/>
              </a:ext>
            </a:extLst>
          </p:cNvPr>
          <p:cNvSpPr txBox="1"/>
          <p:nvPr/>
        </p:nvSpPr>
        <p:spPr>
          <a:xfrm>
            <a:off x="2212667" y="3761508"/>
            <a:ext cx="7604180" cy="476541"/>
          </a:xfrm>
          <a:prstGeom prst="rect">
            <a:avLst/>
          </a:prstGeom>
          <a:noFill/>
        </p:spPr>
        <p:txBody>
          <a:bodyPr wrap="square" lIns="68580" tIns="34290" rIns="68580" bIns="34290" rtlCol="0">
            <a:spAutoFit/>
          </a:bodyPr>
          <a:lstStyle/>
          <a:p>
            <a:pPr algn="ctr" eaLnBrk="0" hangingPunct="0">
              <a:lnSpc>
                <a:spcPct val="150000"/>
              </a:lnSpc>
              <a:defRPr/>
            </a:pPr>
            <a:r>
              <a:rPr lang="zh-CN" altLang="en-US"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世界背景</a:t>
            </a:r>
            <a:r>
              <a:rPr lang="en-US" altLang="zh-CN"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a:t>
            </a:r>
            <a:r>
              <a:rPr lang="zh-CN" altLang="en-US"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国内背景</a:t>
            </a:r>
            <a:r>
              <a:rPr lang="en-US" altLang="zh-CN"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a:t>
            </a:r>
            <a:r>
              <a:rPr lang="zh-CN" altLang="en-US"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mn-ea"/>
              </a:rPr>
              <a:t>党的现状</a:t>
            </a:r>
            <a:endParaRPr lang="en-US" sz="2000" b="1" kern="0" dirty="0">
              <a:gradFill>
                <a:gsLst>
                  <a:gs pos="0">
                    <a:srgbClr val="C00000"/>
                  </a:gs>
                  <a:gs pos="100000">
                    <a:srgbClr val="FF0000"/>
                  </a:gs>
                </a:gsLst>
                <a:lin ang="5400000" scaled="0"/>
              </a:gra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2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世界背景</a:t>
            </a:r>
          </a:p>
        </p:txBody>
      </p:sp>
      <p:pic>
        <p:nvPicPr>
          <p:cNvPr id="8" name="图片 7">
            <a:extLst>
              <a:ext uri="{FF2B5EF4-FFF2-40B4-BE49-F238E27FC236}">
                <a16:creationId xmlns:a16="http://schemas.microsoft.com/office/drawing/2014/main" id="{C3FB6129-2DF4-4E4C-B868-F6B35AADE43B}"/>
              </a:ext>
            </a:extLst>
          </p:cNvPr>
          <p:cNvPicPr>
            <a:picLocks noChangeAspect="1"/>
          </p:cNvPicPr>
          <p:nvPr/>
        </p:nvPicPr>
        <p:blipFill>
          <a:blip r:embed="rId3"/>
          <a:stretch>
            <a:fillRect/>
          </a:stretch>
        </p:blipFill>
        <p:spPr>
          <a:xfrm>
            <a:off x="5856941" y="1217408"/>
            <a:ext cx="3080140" cy="1651534"/>
          </a:xfrm>
          <a:prstGeom prst="rect">
            <a:avLst/>
          </a:prstGeom>
        </p:spPr>
      </p:pic>
      <p:sp>
        <p:nvSpPr>
          <p:cNvPr id="11" name="矩形 10">
            <a:extLst>
              <a:ext uri="{FF2B5EF4-FFF2-40B4-BE49-F238E27FC236}">
                <a16:creationId xmlns:a16="http://schemas.microsoft.com/office/drawing/2014/main" id="{9CE5368F-D185-4F49-87D8-FDEF586363B6}"/>
              </a:ext>
            </a:extLst>
          </p:cNvPr>
          <p:cNvSpPr/>
          <p:nvPr/>
        </p:nvSpPr>
        <p:spPr>
          <a:xfrm>
            <a:off x="481837" y="1784234"/>
            <a:ext cx="7057851" cy="381650"/>
          </a:xfrm>
          <a:prstGeom prst="rect">
            <a:avLst/>
          </a:prstGeom>
        </p:spPr>
        <p:txBody>
          <a:bodyPr wrap="square">
            <a:spAutoFit/>
          </a:bodyPr>
          <a:lstStyle/>
          <a:p>
            <a:pPr lvl="0" defTabSz="914400">
              <a:lnSpc>
                <a:spcPct val="130000"/>
              </a:lnSpc>
              <a:defRPr/>
            </a:pPr>
            <a:r>
              <a:rPr lang="zh-CN" altLang="en-US" sz="1600" b="1" kern="0" dirty="0">
                <a:solidFill>
                  <a:srgbClr val="B20102"/>
                </a:solidFill>
                <a:latin typeface="微软雅黑" panose="020B0503020204020204" charset="-122"/>
                <a:ea typeface="微软雅黑" panose="020B0503020204020204" charset="-122"/>
              </a:rPr>
              <a:t>正如习近平书记所说：“世界正处于百年未有之大变局”</a:t>
            </a:r>
          </a:p>
        </p:txBody>
      </p:sp>
      <p:sp>
        <p:nvSpPr>
          <p:cNvPr id="12" name="矩形 11">
            <a:extLst>
              <a:ext uri="{FF2B5EF4-FFF2-40B4-BE49-F238E27FC236}">
                <a16:creationId xmlns:a16="http://schemas.microsoft.com/office/drawing/2014/main" id="{E582F27B-9844-49F3-8730-7B86BBE7BC68}"/>
              </a:ext>
            </a:extLst>
          </p:cNvPr>
          <p:cNvSpPr/>
          <p:nvPr/>
        </p:nvSpPr>
        <p:spPr>
          <a:xfrm>
            <a:off x="676073" y="3149857"/>
            <a:ext cx="7057851" cy="381650"/>
          </a:xfrm>
          <a:prstGeom prst="rect">
            <a:avLst/>
          </a:prstGeom>
        </p:spPr>
        <p:txBody>
          <a:bodyPr wrap="square">
            <a:spAutoFit/>
          </a:bodyPr>
          <a:lstStyle/>
          <a:p>
            <a:pPr lvl="0" defTabSz="914400">
              <a:lnSpc>
                <a:spcPct val="130000"/>
              </a:lnSpc>
              <a:defRPr/>
            </a:pPr>
            <a:r>
              <a:rPr lang="en-US" altLang="zh-CN" sz="1600" b="1" kern="0" dirty="0">
                <a:solidFill>
                  <a:srgbClr val="B20102"/>
                </a:solidFill>
                <a:latin typeface="微软雅黑" panose="020B0503020204020204" charset="-122"/>
                <a:ea typeface="微软雅黑" panose="020B0503020204020204" charset="-122"/>
              </a:rPr>
              <a:t>· </a:t>
            </a:r>
            <a:r>
              <a:rPr lang="zh-CN" altLang="en-US" sz="1600" kern="0" dirty="0">
                <a:solidFill>
                  <a:srgbClr val="B20102"/>
                </a:solidFill>
                <a:latin typeface="微软雅黑" panose="020B0503020204020204" charset="-122"/>
                <a:ea typeface="微软雅黑" panose="020B0503020204020204" charset="-122"/>
              </a:rPr>
              <a:t>中国崛起、美国衰落，西方敌对势力虎视眈眈，文化入侵现象日益严重</a:t>
            </a:r>
          </a:p>
        </p:txBody>
      </p:sp>
      <p:sp>
        <p:nvSpPr>
          <p:cNvPr id="13" name="矩形 12">
            <a:extLst>
              <a:ext uri="{FF2B5EF4-FFF2-40B4-BE49-F238E27FC236}">
                <a16:creationId xmlns:a16="http://schemas.microsoft.com/office/drawing/2014/main" id="{5F39392E-BD62-4132-A227-1CAAFDCFD072}"/>
              </a:ext>
            </a:extLst>
          </p:cNvPr>
          <p:cNvSpPr/>
          <p:nvPr/>
        </p:nvSpPr>
        <p:spPr>
          <a:xfrm>
            <a:off x="676073" y="3621597"/>
            <a:ext cx="7756727" cy="381258"/>
          </a:xfrm>
          <a:prstGeom prst="rect">
            <a:avLst/>
          </a:prstGeom>
        </p:spPr>
        <p:txBody>
          <a:bodyPr wrap="square">
            <a:spAutoFit/>
          </a:bodyPr>
          <a:lstStyle/>
          <a:p>
            <a:pPr lvl="0" defTabSz="914400">
              <a:lnSpc>
                <a:spcPct val="130000"/>
              </a:lnSpc>
              <a:defRPr/>
            </a:pPr>
            <a:r>
              <a:rPr lang="en-US" altLang="zh-CN" sz="1600" b="1" kern="0" dirty="0">
                <a:solidFill>
                  <a:srgbClr val="B20102"/>
                </a:solidFill>
                <a:latin typeface="微软雅黑" panose="020B0503020204020204" charset="-122"/>
                <a:ea typeface="微软雅黑" panose="020B0503020204020204" charset="-122"/>
              </a:rPr>
              <a:t>· </a:t>
            </a:r>
            <a:r>
              <a:rPr lang="zh-CN" altLang="en-US" sz="1600" kern="0" dirty="0">
                <a:solidFill>
                  <a:srgbClr val="B20102"/>
                </a:solidFill>
                <a:latin typeface="微软雅黑" panose="020B0503020204020204" charset="-122"/>
                <a:ea typeface="微软雅黑" panose="020B0503020204020204" charset="-122"/>
              </a:rPr>
              <a:t>坚定文化自信、稳住国人思想，就是为中国经济、外交和安全影响力扩展提供保护</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3427" y="297729"/>
            <a:ext cx="7217146" cy="400110"/>
          </a:xfrm>
          <a:prstGeom prst="rect">
            <a:avLst/>
          </a:prstGeom>
        </p:spPr>
        <p:txBody>
          <a:bodyPr wrap="square">
            <a:spAutoFit/>
          </a:bodyPr>
          <a:lstStyle/>
          <a:p>
            <a:pPr algn="ctr" defTabSz="914400">
              <a:defRPr/>
            </a:pPr>
            <a:r>
              <a:rPr lang="zh-CN" altLang="en-US" sz="2000" b="1" kern="0" dirty="0">
                <a:solidFill>
                  <a:srgbClr val="C00000"/>
                </a:solidFill>
                <a:latin typeface="Arial" panose="020B0604020202020204"/>
                <a:ea typeface="微软雅黑" panose="020B0503020204020204" charset="-122"/>
              </a:rPr>
              <a:t>国内背景</a:t>
            </a:r>
          </a:p>
        </p:txBody>
      </p:sp>
      <p:sp>
        <p:nvSpPr>
          <p:cNvPr id="11" name="矩形 10">
            <a:extLst>
              <a:ext uri="{FF2B5EF4-FFF2-40B4-BE49-F238E27FC236}">
                <a16:creationId xmlns:a16="http://schemas.microsoft.com/office/drawing/2014/main" id="{9CE5368F-D185-4F49-87D8-FDEF586363B6}"/>
              </a:ext>
            </a:extLst>
          </p:cNvPr>
          <p:cNvSpPr/>
          <p:nvPr/>
        </p:nvSpPr>
        <p:spPr>
          <a:xfrm>
            <a:off x="4204998" y="1708946"/>
            <a:ext cx="4312394" cy="381650"/>
          </a:xfrm>
          <a:prstGeom prst="rect">
            <a:avLst/>
          </a:prstGeom>
        </p:spPr>
        <p:txBody>
          <a:bodyPr wrap="square">
            <a:spAutoFit/>
          </a:bodyPr>
          <a:lstStyle/>
          <a:p>
            <a:pPr lvl="0" defTabSz="914400">
              <a:lnSpc>
                <a:spcPct val="130000"/>
              </a:lnSpc>
              <a:defRPr/>
            </a:pPr>
            <a:r>
              <a:rPr lang="zh-CN" altLang="en-US" sz="1600" b="1" kern="0" dirty="0">
                <a:solidFill>
                  <a:srgbClr val="B20102"/>
                </a:solidFill>
                <a:latin typeface="微软雅黑" panose="020B0503020204020204" charset="-122"/>
                <a:ea typeface="微软雅黑" panose="020B0503020204020204" charset="-122"/>
              </a:rPr>
              <a:t>改革开放</a:t>
            </a:r>
            <a:r>
              <a:rPr lang="en-US" altLang="zh-CN" sz="1600" b="1" kern="0" dirty="0">
                <a:solidFill>
                  <a:srgbClr val="B20102"/>
                </a:solidFill>
                <a:latin typeface="微软雅黑" panose="020B0503020204020204" charset="-122"/>
                <a:ea typeface="微软雅黑" panose="020B0503020204020204" charset="-122"/>
              </a:rPr>
              <a:t>30</a:t>
            </a:r>
            <a:r>
              <a:rPr lang="zh-CN" altLang="en-US" sz="1600" b="1" kern="0" dirty="0">
                <a:solidFill>
                  <a:srgbClr val="B20102"/>
                </a:solidFill>
                <a:latin typeface="微软雅黑" panose="020B0503020204020204" charset="-122"/>
                <a:ea typeface="微软雅黑" panose="020B0503020204020204" charset="-122"/>
              </a:rPr>
              <a:t>多年来，中国飞速发展</a:t>
            </a:r>
          </a:p>
        </p:txBody>
      </p:sp>
      <p:sp>
        <p:nvSpPr>
          <p:cNvPr id="12" name="矩形 11">
            <a:extLst>
              <a:ext uri="{FF2B5EF4-FFF2-40B4-BE49-F238E27FC236}">
                <a16:creationId xmlns:a16="http://schemas.microsoft.com/office/drawing/2014/main" id="{E582F27B-9844-49F3-8730-7B86BBE7BC68}"/>
              </a:ext>
            </a:extLst>
          </p:cNvPr>
          <p:cNvSpPr/>
          <p:nvPr/>
        </p:nvSpPr>
        <p:spPr>
          <a:xfrm>
            <a:off x="676073" y="3228481"/>
            <a:ext cx="7057851" cy="381650"/>
          </a:xfrm>
          <a:prstGeom prst="rect">
            <a:avLst/>
          </a:prstGeom>
        </p:spPr>
        <p:txBody>
          <a:bodyPr wrap="square">
            <a:spAutoFit/>
          </a:bodyPr>
          <a:lstStyle/>
          <a:p>
            <a:pPr lvl="0" defTabSz="914400">
              <a:lnSpc>
                <a:spcPct val="130000"/>
              </a:lnSpc>
              <a:defRPr/>
            </a:pPr>
            <a:r>
              <a:rPr lang="en-US" altLang="zh-CN" sz="1600" b="1" kern="0" dirty="0">
                <a:solidFill>
                  <a:srgbClr val="B20102"/>
                </a:solidFill>
                <a:latin typeface="微软雅黑" panose="020B0503020204020204" charset="-122"/>
                <a:ea typeface="微软雅黑" panose="020B0503020204020204" charset="-122"/>
              </a:rPr>
              <a:t>· </a:t>
            </a:r>
            <a:r>
              <a:rPr lang="zh-CN" altLang="en-US" sz="1600" kern="0" dirty="0">
                <a:solidFill>
                  <a:srgbClr val="B20102"/>
                </a:solidFill>
                <a:latin typeface="微软雅黑" panose="020B0503020204020204" charset="-122"/>
                <a:ea typeface="微软雅黑" panose="020B0503020204020204" charset="-122"/>
              </a:rPr>
              <a:t>改革是把双刃剑，高速发展带来了国内矛盾积压，国内矛盾须待解决</a:t>
            </a:r>
          </a:p>
        </p:txBody>
      </p:sp>
      <p:sp>
        <p:nvSpPr>
          <p:cNvPr id="13" name="矩形 12">
            <a:extLst>
              <a:ext uri="{FF2B5EF4-FFF2-40B4-BE49-F238E27FC236}">
                <a16:creationId xmlns:a16="http://schemas.microsoft.com/office/drawing/2014/main" id="{5F39392E-BD62-4132-A227-1CAAFDCFD072}"/>
              </a:ext>
            </a:extLst>
          </p:cNvPr>
          <p:cNvSpPr/>
          <p:nvPr/>
        </p:nvSpPr>
        <p:spPr>
          <a:xfrm>
            <a:off x="676073" y="4029744"/>
            <a:ext cx="8306562" cy="381258"/>
          </a:xfrm>
          <a:prstGeom prst="rect">
            <a:avLst/>
          </a:prstGeom>
        </p:spPr>
        <p:txBody>
          <a:bodyPr wrap="square">
            <a:spAutoFit/>
          </a:bodyPr>
          <a:lstStyle/>
          <a:p>
            <a:pPr lvl="0" defTabSz="914400">
              <a:lnSpc>
                <a:spcPct val="130000"/>
              </a:lnSpc>
              <a:defRPr/>
            </a:pPr>
            <a:r>
              <a:rPr lang="en-US" altLang="zh-CN" sz="1600" b="1" kern="0" dirty="0">
                <a:solidFill>
                  <a:srgbClr val="B20102"/>
                </a:solidFill>
                <a:latin typeface="微软雅黑" panose="020B0503020204020204" charset="-122"/>
                <a:ea typeface="微软雅黑" panose="020B0503020204020204" charset="-122"/>
              </a:rPr>
              <a:t>· </a:t>
            </a:r>
            <a:r>
              <a:rPr lang="zh-CN" altLang="en-US" sz="1600" kern="0" dirty="0">
                <a:solidFill>
                  <a:srgbClr val="B20102"/>
                </a:solidFill>
                <a:latin typeface="微软雅黑" panose="020B0503020204020204" charset="-122"/>
                <a:ea typeface="微软雅黑" panose="020B0503020204020204" charset="-122"/>
              </a:rPr>
              <a:t>进入改革攻坚期如何解释疑惑、凝聚社会共识，引领社会思潮，是党中央需要解决的任务</a:t>
            </a:r>
          </a:p>
        </p:txBody>
      </p:sp>
      <p:pic>
        <p:nvPicPr>
          <p:cNvPr id="7" name="图片 6">
            <a:extLst>
              <a:ext uri="{FF2B5EF4-FFF2-40B4-BE49-F238E27FC236}">
                <a16:creationId xmlns:a16="http://schemas.microsoft.com/office/drawing/2014/main" id="{353D32E7-435D-4168-AED0-6958550CF01A}"/>
              </a:ext>
            </a:extLst>
          </p:cNvPr>
          <p:cNvPicPr>
            <a:picLocks noChangeAspect="1"/>
          </p:cNvPicPr>
          <p:nvPr/>
        </p:nvPicPr>
        <p:blipFill>
          <a:blip r:embed="rId3"/>
          <a:stretch>
            <a:fillRect/>
          </a:stretch>
        </p:blipFill>
        <p:spPr>
          <a:xfrm>
            <a:off x="586441" y="1240729"/>
            <a:ext cx="2909794" cy="1699735"/>
          </a:xfrm>
          <a:prstGeom prst="rect">
            <a:avLst/>
          </a:prstGeom>
        </p:spPr>
      </p:pic>
    </p:spTree>
    <p:extLst>
      <p:ext uri="{BB962C8B-B14F-4D97-AF65-F5344CB8AC3E}">
        <p14:creationId xmlns:p14="http://schemas.microsoft.com/office/powerpoint/2010/main" val="655181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贯彻新时代党的组织路线PPT模板"/>
  <p:tag name="ISPRING_FIRST_PUBLISH" val="1"/>
</p:tagLst>
</file>

<file path=ppt/theme/theme1.xml><?xml version="1.0" encoding="utf-8"?>
<a:theme xmlns:a="http://schemas.openxmlformats.org/drawingml/2006/main" name="第一PPT，www.1ppt.com">
  <a:themeElements>
    <a:clrScheme name="自定义 60">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C00000"/>
      </a:hlink>
      <a:folHlink>
        <a:srgbClr val="C0000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835</Words>
  <Application>Microsoft Office PowerPoint</Application>
  <PresentationFormat>全屏显示(16:9)</PresentationFormat>
  <Paragraphs>84</Paragraphs>
  <Slides>16</Slides>
  <Notes>16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等线</vt:lpstr>
      <vt:lpstr>微软雅黑</vt:lpstr>
      <vt:lpstr>Agency FB</vt:lpstr>
      <vt:lpstr>Arial</vt:lpstr>
      <vt:lpstr>Calibri</vt:lpstr>
      <vt:lpstr>Calibri Light</vt:lpstr>
      <vt:lpstr>Century Gothic</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党政</dc:title>
  <dc:creator>第一PPT</dc:creator>
  <cp:keywords>www.1ppt.com</cp:keywords>
  <dc:description>www.1ppt.com</dc:description>
  <cp:lastModifiedBy>刘 梓瑄</cp:lastModifiedBy>
  <cp:revision>51</cp:revision>
  <dcterms:created xsi:type="dcterms:W3CDTF">2018-07-23T15:13:00Z</dcterms:created>
  <dcterms:modified xsi:type="dcterms:W3CDTF">2020-04-25T03:55:22Z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